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6" r:id="rId2"/>
    <p:sldId id="274" r:id="rId3"/>
    <p:sldId id="257" r:id="rId4"/>
    <p:sldId id="258" r:id="rId5"/>
    <p:sldId id="279" r:id="rId6"/>
    <p:sldId id="290" r:id="rId7"/>
    <p:sldId id="259" r:id="rId8"/>
    <p:sldId id="260" r:id="rId9"/>
    <p:sldId id="261" r:id="rId10"/>
    <p:sldId id="262" r:id="rId11"/>
    <p:sldId id="277" r:id="rId12"/>
    <p:sldId id="263" r:id="rId13"/>
    <p:sldId id="278" r:id="rId14"/>
    <p:sldId id="264" r:id="rId15"/>
    <p:sldId id="281" r:id="rId16"/>
    <p:sldId id="276" r:id="rId17"/>
    <p:sldId id="265" r:id="rId18"/>
    <p:sldId id="266" r:id="rId19"/>
    <p:sldId id="283" r:id="rId20"/>
    <p:sldId id="282" r:id="rId21"/>
    <p:sldId id="269" r:id="rId22"/>
    <p:sldId id="271" r:id="rId23"/>
    <p:sldId id="284" r:id="rId24"/>
    <p:sldId id="288" r:id="rId25"/>
    <p:sldId id="285" r:id="rId26"/>
    <p:sldId id="289" r:id="rId27"/>
    <p:sldId id="286" r:id="rId28"/>
    <p:sldId id="270" r:id="rId29"/>
    <p:sldId id="273" r:id="rId30"/>
    <p:sldId id="291" r:id="rId31"/>
    <p:sldId id="280" r:id="rId32"/>
    <p:sldId id="272" r:id="rId33"/>
    <p:sldId id="275" r:id="rId34"/>
    <p:sldId id="287" r:id="rId35"/>
    <p:sldId id="267"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50000"/>
    <p:restoredTop sz="92643"/>
  </p:normalViewPr>
  <p:slideViewPr>
    <p:cSldViewPr snapToGrid="0" snapToObjects="1">
      <p:cViewPr varScale="1">
        <p:scale>
          <a:sx n="124" d="100"/>
          <a:sy n="124" d="100"/>
        </p:scale>
        <p:origin x="800" y="16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EB4746-FB12-1245-98EC-C60C4C7312E7}" type="doc">
      <dgm:prSet loTypeId="urn:microsoft.com/office/officeart/2008/layout/RadialCluster" loCatId="" qsTypeId="urn:microsoft.com/office/officeart/2005/8/quickstyle/simple4" qsCatId="simple" csTypeId="urn:microsoft.com/office/officeart/2005/8/colors/accent1_2" csCatId="accent1" phldr="1"/>
      <dgm:spPr/>
      <dgm:t>
        <a:bodyPr/>
        <a:lstStyle/>
        <a:p>
          <a:endParaRPr lang="en-US"/>
        </a:p>
      </dgm:t>
    </dgm:pt>
    <dgm:pt modelId="{373EA8B3-96B5-0D40-B6CE-7258ED11F715}">
      <dgm:prSet phldrT="[Text]"/>
      <dgm:spPr/>
      <dgm:t>
        <a:bodyPr/>
        <a:lstStyle/>
        <a:p>
          <a:r>
            <a:rPr lang="en-US" dirty="0"/>
            <a:t>MD        </a:t>
          </a:r>
        </a:p>
        <a:p>
          <a:r>
            <a:rPr lang="en-US" dirty="0"/>
            <a:t>VP Associate Analyst</a:t>
          </a:r>
        </a:p>
      </dgm:t>
    </dgm:pt>
    <dgm:pt modelId="{3F21042B-B43D-9448-95BA-CE56B913FAE0}" type="parTrans" cxnId="{8C5A2108-7F37-2540-BB64-02D756A81DDA}">
      <dgm:prSet/>
      <dgm:spPr/>
      <dgm:t>
        <a:bodyPr/>
        <a:lstStyle/>
        <a:p>
          <a:endParaRPr lang="en-US"/>
        </a:p>
      </dgm:t>
    </dgm:pt>
    <dgm:pt modelId="{4753C928-40CA-6541-BCCA-BA8914F39176}" type="sibTrans" cxnId="{8C5A2108-7F37-2540-BB64-02D756A81DDA}">
      <dgm:prSet/>
      <dgm:spPr/>
      <dgm:t>
        <a:bodyPr/>
        <a:lstStyle/>
        <a:p>
          <a:endParaRPr lang="en-US"/>
        </a:p>
      </dgm:t>
    </dgm:pt>
    <dgm:pt modelId="{20CC28EF-D8C3-0647-B8E1-5C40E00677E2}">
      <dgm:prSet phldrT="[Text]"/>
      <dgm:spPr/>
      <dgm:t>
        <a:bodyPr/>
        <a:lstStyle/>
        <a:p>
          <a:r>
            <a:rPr lang="en-US" dirty="0"/>
            <a:t>Client</a:t>
          </a:r>
        </a:p>
      </dgm:t>
    </dgm:pt>
    <dgm:pt modelId="{C7C9490A-E918-6544-92CE-C9106F365055}" type="parTrans" cxnId="{3DD97A21-575A-DD43-AFCE-D47DB5B9B3FC}">
      <dgm:prSet/>
      <dgm:spPr/>
      <dgm:t>
        <a:bodyPr/>
        <a:lstStyle/>
        <a:p>
          <a:endParaRPr lang="en-US"/>
        </a:p>
      </dgm:t>
    </dgm:pt>
    <dgm:pt modelId="{E7BA9BE9-465C-0C4D-A295-314291D3A70F}" type="sibTrans" cxnId="{3DD97A21-575A-DD43-AFCE-D47DB5B9B3FC}">
      <dgm:prSet/>
      <dgm:spPr/>
      <dgm:t>
        <a:bodyPr/>
        <a:lstStyle/>
        <a:p>
          <a:endParaRPr lang="en-US"/>
        </a:p>
      </dgm:t>
    </dgm:pt>
    <dgm:pt modelId="{AA99FE59-C47E-FF44-A3F6-E69A61F2D531}">
      <dgm:prSet phldrT="[Text]"/>
      <dgm:spPr/>
      <dgm:t>
        <a:bodyPr/>
        <a:lstStyle/>
        <a:p>
          <a:r>
            <a:rPr lang="en-US" dirty="0"/>
            <a:t>Attorneys</a:t>
          </a:r>
        </a:p>
      </dgm:t>
    </dgm:pt>
    <dgm:pt modelId="{8C00B6CC-E31F-1D4D-A1F9-59F2B2189F6D}" type="parTrans" cxnId="{E2CAB6DB-640F-3C42-81B1-B4A281BEA5D5}">
      <dgm:prSet/>
      <dgm:spPr/>
      <dgm:t>
        <a:bodyPr/>
        <a:lstStyle/>
        <a:p>
          <a:endParaRPr lang="en-US"/>
        </a:p>
      </dgm:t>
    </dgm:pt>
    <dgm:pt modelId="{33CB6E00-D1A7-E24E-9042-AD71911607FA}" type="sibTrans" cxnId="{E2CAB6DB-640F-3C42-81B1-B4A281BEA5D5}">
      <dgm:prSet/>
      <dgm:spPr/>
      <dgm:t>
        <a:bodyPr/>
        <a:lstStyle/>
        <a:p>
          <a:endParaRPr lang="en-US"/>
        </a:p>
      </dgm:t>
    </dgm:pt>
    <dgm:pt modelId="{DFF9A510-C36C-D04F-B9AA-1739932AC762}">
      <dgm:prSet phldrT="[Text]"/>
      <dgm:spPr/>
      <dgm:t>
        <a:bodyPr/>
        <a:lstStyle/>
        <a:p>
          <a:r>
            <a:rPr lang="en-US" dirty="0"/>
            <a:t>Compliance</a:t>
          </a:r>
        </a:p>
      </dgm:t>
    </dgm:pt>
    <dgm:pt modelId="{DDA97383-0E12-7B42-AF8E-B25B78858AFA}" type="parTrans" cxnId="{5B74F2A5-CC97-1B47-B397-A677A1930A29}">
      <dgm:prSet/>
      <dgm:spPr/>
      <dgm:t>
        <a:bodyPr/>
        <a:lstStyle/>
        <a:p>
          <a:endParaRPr lang="en-US"/>
        </a:p>
      </dgm:t>
    </dgm:pt>
    <dgm:pt modelId="{D0744990-71DA-CF40-9323-7A0626B0A125}" type="sibTrans" cxnId="{5B74F2A5-CC97-1B47-B397-A677A1930A29}">
      <dgm:prSet/>
      <dgm:spPr/>
      <dgm:t>
        <a:bodyPr/>
        <a:lstStyle/>
        <a:p>
          <a:endParaRPr lang="en-US"/>
        </a:p>
      </dgm:t>
    </dgm:pt>
    <dgm:pt modelId="{0FF25D0D-91FE-2140-895D-76E8601E3D92}">
      <dgm:prSet/>
      <dgm:spPr/>
      <dgm:t>
        <a:bodyPr/>
        <a:lstStyle/>
        <a:p>
          <a:r>
            <a:rPr lang="en-US" dirty="0"/>
            <a:t>Accountants</a:t>
          </a:r>
        </a:p>
      </dgm:t>
    </dgm:pt>
    <dgm:pt modelId="{3923EDF8-9FE0-7E45-9280-856B01FAE578}" type="parTrans" cxnId="{AA9A6C82-C9AA-CA4C-B048-12B4C8502A42}">
      <dgm:prSet/>
      <dgm:spPr/>
      <dgm:t>
        <a:bodyPr/>
        <a:lstStyle/>
        <a:p>
          <a:endParaRPr lang="en-US"/>
        </a:p>
      </dgm:t>
    </dgm:pt>
    <dgm:pt modelId="{798F61B7-5C52-0C42-B84A-16E62CF1CE59}" type="sibTrans" cxnId="{AA9A6C82-C9AA-CA4C-B048-12B4C8502A42}">
      <dgm:prSet/>
      <dgm:spPr/>
      <dgm:t>
        <a:bodyPr/>
        <a:lstStyle/>
        <a:p>
          <a:endParaRPr lang="en-US"/>
        </a:p>
      </dgm:t>
    </dgm:pt>
    <dgm:pt modelId="{55D82A04-34C8-FC43-8A42-C8936F2B602B}">
      <dgm:prSet/>
      <dgm:spPr/>
      <dgm:t>
        <a:bodyPr/>
        <a:lstStyle/>
        <a:p>
          <a:r>
            <a:rPr lang="en-US" dirty="0"/>
            <a:t>IBD Country Support</a:t>
          </a:r>
        </a:p>
      </dgm:t>
    </dgm:pt>
    <dgm:pt modelId="{D9892E2F-C7D7-9B49-8880-8FA9C3972FE6}" type="parTrans" cxnId="{1B8FADC9-B2A6-7942-B770-A933F5B7E505}">
      <dgm:prSet/>
      <dgm:spPr/>
      <dgm:t>
        <a:bodyPr/>
        <a:lstStyle/>
        <a:p>
          <a:endParaRPr lang="en-US"/>
        </a:p>
      </dgm:t>
    </dgm:pt>
    <dgm:pt modelId="{782B352D-5553-ED4E-93A9-2DDC9DD55F20}" type="sibTrans" cxnId="{1B8FADC9-B2A6-7942-B770-A933F5B7E505}">
      <dgm:prSet/>
      <dgm:spPr/>
      <dgm:t>
        <a:bodyPr/>
        <a:lstStyle/>
        <a:p>
          <a:endParaRPr lang="en-US"/>
        </a:p>
      </dgm:t>
    </dgm:pt>
    <dgm:pt modelId="{A6BCB872-91C0-A340-B7D4-5AAC4AD8B081}">
      <dgm:prSet/>
      <dgm:spPr/>
      <dgm:t>
        <a:bodyPr/>
        <a:lstStyle/>
        <a:p>
          <a:r>
            <a:rPr lang="en-US" dirty="0"/>
            <a:t>IBD Product Support</a:t>
          </a:r>
        </a:p>
      </dgm:t>
    </dgm:pt>
    <dgm:pt modelId="{8449B84B-957F-7348-BD16-FCAF471C4268}" type="parTrans" cxnId="{732C75E0-0772-0146-924A-2CB470062417}">
      <dgm:prSet/>
      <dgm:spPr/>
      <dgm:t>
        <a:bodyPr/>
        <a:lstStyle/>
        <a:p>
          <a:endParaRPr lang="en-US"/>
        </a:p>
      </dgm:t>
    </dgm:pt>
    <dgm:pt modelId="{2F3ADA5D-8392-CF44-96AA-DF5DC33028BD}" type="sibTrans" cxnId="{732C75E0-0772-0146-924A-2CB470062417}">
      <dgm:prSet/>
      <dgm:spPr/>
      <dgm:t>
        <a:bodyPr/>
        <a:lstStyle/>
        <a:p>
          <a:endParaRPr lang="en-US"/>
        </a:p>
      </dgm:t>
    </dgm:pt>
    <dgm:pt modelId="{D2B8BB65-EAA1-E746-A94B-FD5AEF829051}" type="pres">
      <dgm:prSet presAssocID="{36EB4746-FB12-1245-98EC-C60C4C7312E7}" presName="Name0" presStyleCnt="0">
        <dgm:presLayoutVars>
          <dgm:chMax val="1"/>
          <dgm:chPref val="1"/>
          <dgm:dir/>
          <dgm:animOne val="branch"/>
          <dgm:animLvl val="lvl"/>
        </dgm:presLayoutVars>
      </dgm:prSet>
      <dgm:spPr/>
    </dgm:pt>
    <dgm:pt modelId="{6478B1CC-3C20-3F48-B7E8-523ABF7E6321}" type="pres">
      <dgm:prSet presAssocID="{373EA8B3-96B5-0D40-B6CE-7258ED11F715}" presName="singleCycle" presStyleCnt="0"/>
      <dgm:spPr/>
    </dgm:pt>
    <dgm:pt modelId="{A14171AC-8B43-1F48-8F51-C8EDC3A692B2}" type="pres">
      <dgm:prSet presAssocID="{373EA8B3-96B5-0D40-B6CE-7258ED11F715}" presName="singleCenter" presStyleLbl="node1" presStyleIdx="0" presStyleCnt="7" custScaleX="125490" custScaleY="184106">
        <dgm:presLayoutVars>
          <dgm:chMax val="7"/>
          <dgm:chPref val="7"/>
        </dgm:presLayoutVars>
      </dgm:prSet>
      <dgm:spPr/>
    </dgm:pt>
    <dgm:pt modelId="{6EEE23B1-D5C6-E04D-912C-D84BDEDE5FE6}" type="pres">
      <dgm:prSet presAssocID="{C7C9490A-E918-6544-92CE-C9106F365055}" presName="Name56" presStyleLbl="parChTrans1D2" presStyleIdx="0" presStyleCnt="6"/>
      <dgm:spPr/>
    </dgm:pt>
    <dgm:pt modelId="{341710C9-90D0-9E47-9FBA-BCF3BABD3266}" type="pres">
      <dgm:prSet presAssocID="{20CC28EF-D8C3-0647-B8E1-5C40E00677E2}" presName="text0" presStyleLbl="node1" presStyleIdx="1" presStyleCnt="7" custScaleX="134621">
        <dgm:presLayoutVars>
          <dgm:bulletEnabled val="1"/>
        </dgm:presLayoutVars>
      </dgm:prSet>
      <dgm:spPr/>
    </dgm:pt>
    <dgm:pt modelId="{EAFC59EA-8B73-964D-8814-AE36CAA46769}" type="pres">
      <dgm:prSet presAssocID="{8C00B6CC-E31F-1D4D-A1F9-59F2B2189F6D}" presName="Name56" presStyleLbl="parChTrans1D2" presStyleIdx="1" presStyleCnt="6"/>
      <dgm:spPr/>
    </dgm:pt>
    <dgm:pt modelId="{EFABE01F-A692-0646-A37F-0B238F334102}" type="pres">
      <dgm:prSet presAssocID="{AA99FE59-C47E-FF44-A3F6-E69A61F2D531}" presName="text0" presStyleLbl="node1" presStyleIdx="2" presStyleCnt="7" custScaleX="109675">
        <dgm:presLayoutVars>
          <dgm:bulletEnabled val="1"/>
        </dgm:presLayoutVars>
      </dgm:prSet>
      <dgm:spPr/>
    </dgm:pt>
    <dgm:pt modelId="{03E2E3FE-339B-4345-BD62-38C0305B19BF}" type="pres">
      <dgm:prSet presAssocID="{DDA97383-0E12-7B42-AF8E-B25B78858AFA}" presName="Name56" presStyleLbl="parChTrans1D2" presStyleIdx="2" presStyleCnt="6"/>
      <dgm:spPr/>
    </dgm:pt>
    <dgm:pt modelId="{C0D70B86-EB31-1247-9191-7CBE3525D877}" type="pres">
      <dgm:prSet presAssocID="{DFF9A510-C36C-D04F-B9AA-1739932AC762}" presName="text0" presStyleLbl="node1" presStyleIdx="3" presStyleCnt="7" custScaleX="120961">
        <dgm:presLayoutVars>
          <dgm:bulletEnabled val="1"/>
        </dgm:presLayoutVars>
      </dgm:prSet>
      <dgm:spPr/>
    </dgm:pt>
    <dgm:pt modelId="{D7AD86ED-9C2D-3646-B4CD-029DD91ED0AB}" type="pres">
      <dgm:prSet presAssocID="{3923EDF8-9FE0-7E45-9280-856B01FAE578}" presName="Name56" presStyleLbl="parChTrans1D2" presStyleIdx="3" presStyleCnt="6"/>
      <dgm:spPr/>
    </dgm:pt>
    <dgm:pt modelId="{A1066BDF-B4BB-FC4D-B4F8-D5979DDC92C8}" type="pres">
      <dgm:prSet presAssocID="{0FF25D0D-91FE-2140-895D-76E8601E3D92}" presName="text0" presStyleLbl="node1" presStyleIdx="4" presStyleCnt="7" custScaleX="132575">
        <dgm:presLayoutVars>
          <dgm:bulletEnabled val="1"/>
        </dgm:presLayoutVars>
      </dgm:prSet>
      <dgm:spPr/>
    </dgm:pt>
    <dgm:pt modelId="{7310BBFA-9537-4A48-BF71-04CBA5D8ECBC}" type="pres">
      <dgm:prSet presAssocID="{D9892E2F-C7D7-9B49-8880-8FA9C3972FE6}" presName="Name56" presStyleLbl="parChTrans1D2" presStyleIdx="4" presStyleCnt="6"/>
      <dgm:spPr/>
    </dgm:pt>
    <dgm:pt modelId="{17D71705-C18A-0249-91DD-72C627144E7E}" type="pres">
      <dgm:prSet presAssocID="{55D82A04-34C8-FC43-8A42-C8936F2B602B}" presName="text0" presStyleLbl="node1" presStyleIdx="5" presStyleCnt="7">
        <dgm:presLayoutVars>
          <dgm:bulletEnabled val="1"/>
        </dgm:presLayoutVars>
      </dgm:prSet>
      <dgm:spPr/>
    </dgm:pt>
    <dgm:pt modelId="{C7B24A2E-75E5-EA47-B2A7-321B26BDF519}" type="pres">
      <dgm:prSet presAssocID="{8449B84B-957F-7348-BD16-FCAF471C4268}" presName="Name56" presStyleLbl="parChTrans1D2" presStyleIdx="5" presStyleCnt="6"/>
      <dgm:spPr/>
    </dgm:pt>
    <dgm:pt modelId="{C32BC758-BBA3-7141-8B21-87A0688470FE}" type="pres">
      <dgm:prSet presAssocID="{A6BCB872-91C0-A340-B7D4-5AAC4AD8B081}" presName="text0" presStyleLbl="node1" presStyleIdx="6" presStyleCnt="7">
        <dgm:presLayoutVars>
          <dgm:bulletEnabled val="1"/>
        </dgm:presLayoutVars>
      </dgm:prSet>
      <dgm:spPr/>
    </dgm:pt>
  </dgm:ptLst>
  <dgm:cxnLst>
    <dgm:cxn modelId="{E0284907-409F-9F4B-997D-198F79147635}" type="presOf" srcId="{36EB4746-FB12-1245-98EC-C60C4C7312E7}" destId="{D2B8BB65-EAA1-E746-A94B-FD5AEF829051}" srcOrd="0" destOrd="0" presId="urn:microsoft.com/office/officeart/2008/layout/RadialCluster"/>
    <dgm:cxn modelId="{8C5A2108-7F37-2540-BB64-02D756A81DDA}" srcId="{36EB4746-FB12-1245-98EC-C60C4C7312E7}" destId="{373EA8B3-96B5-0D40-B6CE-7258ED11F715}" srcOrd="0" destOrd="0" parTransId="{3F21042B-B43D-9448-95BA-CE56B913FAE0}" sibTransId="{4753C928-40CA-6541-BCCA-BA8914F39176}"/>
    <dgm:cxn modelId="{3DD97A21-575A-DD43-AFCE-D47DB5B9B3FC}" srcId="{373EA8B3-96B5-0D40-B6CE-7258ED11F715}" destId="{20CC28EF-D8C3-0647-B8E1-5C40E00677E2}" srcOrd="0" destOrd="0" parTransId="{C7C9490A-E918-6544-92CE-C9106F365055}" sibTransId="{E7BA9BE9-465C-0C4D-A295-314291D3A70F}"/>
    <dgm:cxn modelId="{C6476C26-F541-FD4C-BDB4-A2372B51B389}" type="presOf" srcId="{D9892E2F-C7D7-9B49-8880-8FA9C3972FE6}" destId="{7310BBFA-9537-4A48-BF71-04CBA5D8ECBC}" srcOrd="0" destOrd="0" presId="urn:microsoft.com/office/officeart/2008/layout/RadialCluster"/>
    <dgm:cxn modelId="{1FDFFF41-72CC-6747-8F02-C2AB65C50551}" type="presOf" srcId="{AA99FE59-C47E-FF44-A3F6-E69A61F2D531}" destId="{EFABE01F-A692-0646-A37F-0B238F334102}" srcOrd="0" destOrd="0" presId="urn:microsoft.com/office/officeart/2008/layout/RadialCluster"/>
    <dgm:cxn modelId="{0EEBD44C-87BC-4944-97F1-6754A0A52444}" type="presOf" srcId="{8449B84B-957F-7348-BD16-FCAF471C4268}" destId="{C7B24A2E-75E5-EA47-B2A7-321B26BDF519}" srcOrd="0" destOrd="0" presId="urn:microsoft.com/office/officeart/2008/layout/RadialCluster"/>
    <dgm:cxn modelId="{8B658869-D501-5D47-A397-A27ADD4991CD}" type="presOf" srcId="{8C00B6CC-E31F-1D4D-A1F9-59F2B2189F6D}" destId="{EAFC59EA-8B73-964D-8814-AE36CAA46769}" srcOrd="0" destOrd="0" presId="urn:microsoft.com/office/officeart/2008/layout/RadialCluster"/>
    <dgm:cxn modelId="{B3EDAA6A-AD72-B04B-BC86-62959BDA9B99}" type="presOf" srcId="{0FF25D0D-91FE-2140-895D-76E8601E3D92}" destId="{A1066BDF-B4BB-FC4D-B4F8-D5979DDC92C8}" srcOrd="0" destOrd="0" presId="urn:microsoft.com/office/officeart/2008/layout/RadialCluster"/>
    <dgm:cxn modelId="{15824B6C-4309-A141-8DFA-C7C1C9CCA5CE}" type="presOf" srcId="{373EA8B3-96B5-0D40-B6CE-7258ED11F715}" destId="{A14171AC-8B43-1F48-8F51-C8EDC3A692B2}" srcOrd="0" destOrd="0" presId="urn:microsoft.com/office/officeart/2008/layout/RadialCluster"/>
    <dgm:cxn modelId="{AA9A6C82-C9AA-CA4C-B048-12B4C8502A42}" srcId="{373EA8B3-96B5-0D40-B6CE-7258ED11F715}" destId="{0FF25D0D-91FE-2140-895D-76E8601E3D92}" srcOrd="3" destOrd="0" parTransId="{3923EDF8-9FE0-7E45-9280-856B01FAE578}" sibTransId="{798F61B7-5C52-0C42-B84A-16E62CF1CE59}"/>
    <dgm:cxn modelId="{BE738385-7D2F-794B-8ECF-B47968D935FB}" type="presOf" srcId="{DFF9A510-C36C-D04F-B9AA-1739932AC762}" destId="{C0D70B86-EB31-1247-9191-7CBE3525D877}" srcOrd="0" destOrd="0" presId="urn:microsoft.com/office/officeart/2008/layout/RadialCluster"/>
    <dgm:cxn modelId="{F809F886-883E-FF4C-8043-1F91EC7B9EEB}" type="presOf" srcId="{3923EDF8-9FE0-7E45-9280-856B01FAE578}" destId="{D7AD86ED-9C2D-3646-B4CD-029DD91ED0AB}" srcOrd="0" destOrd="0" presId="urn:microsoft.com/office/officeart/2008/layout/RadialCluster"/>
    <dgm:cxn modelId="{BB51B4A3-C6B7-DA4C-933D-C21AF939A603}" type="presOf" srcId="{C7C9490A-E918-6544-92CE-C9106F365055}" destId="{6EEE23B1-D5C6-E04D-912C-D84BDEDE5FE6}" srcOrd="0" destOrd="0" presId="urn:microsoft.com/office/officeart/2008/layout/RadialCluster"/>
    <dgm:cxn modelId="{5B74F2A5-CC97-1B47-B397-A677A1930A29}" srcId="{373EA8B3-96B5-0D40-B6CE-7258ED11F715}" destId="{DFF9A510-C36C-D04F-B9AA-1739932AC762}" srcOrd="2" destOrd="0" parTransId="{DDA97383-0E12-7B42-AF8E-B25B78858AFA}" sibTransId="{D0744990-71DA-CF40-9323-7A0626B0A125}"/>
    <dgm:cxn modelId="{BEB92FA6-D731-C546-8148-D8EFC2FC3C2C}" type="presOf" srcId="{DDA97383-0E12-7B42-AF8E-B25B78858AFA}" destId="{03E2E3FE-339B-4345-BD62-38C0305B19BF}" srcOrd="0" destOrd="0" presId="urn:microsoft.com/office/officeart/2008/layout/RadialCluster"/>
    <dgm:cxn modelId="{1B8FADC9-B2A6-7942-B770-A933F5B7E505}" srcId="{373EA8B3-96B5-0D40-B6CE-7258ED11F715}" destId="{55D82A04-34C8-FC43-8A42-C8936F2B602B}" srcOrd="4" destOrd="0" parTransId="{D9892E2F-C7D7-9B49-8880-8FA9C3972FE6}" sibTransId="{782B352D-5553-ED4E-93A9-2DDC9DD55F20}"/>
    <dgm:cxn modelId="{2AE516D9-28DD-D441-A8F3-EDEEC23B4A5C}" type="presOf" srcId="{55D82A04-34C8-FC43-8A42-C8936F2B602B}" destId="{17D71705-C18A-0249-91DD-72C627144E7E}" srcOrd="0" destOrd="0" presId="urn:microsoft.com/office/officeart/2008/layout/RadialCluster"/>
    <dgm:cxn modelId="{E2CAB6DB-640F-3C42-81B1-B4A281BEA5D5}" srcId="{373EA8B3-96B5-0D40-B6CE-7258ED11F715}" destId="{AA99FE59-C47E-FF44-A3F6-E69A61F2D531}" srcOrd="1" destOrd="0" parTransId="{8C00B6CC-E31F-1D4D-A1F9-59F2B2189F6D}" sibTransId="{33CB6E00-D1A7-E24E-9042-AD71911607FA}"/>
    <dgm:cxn modelId="{05687FDD-D4C9-B043-99F1-9F05CF7AF4F1}" type="presOf" srcId="{20CC28EF-D8C3-0647-B8E1-5C40E00677E2}" destId="{341710C9-90D0-9E47-9FBA-BCF3BABD3266}" srcOrd="0" destOrd="0" presId="urn:microsoft.com/office/officeart/2008/layout/RadialCluster"/>
    <dgm:cxn modelId="{732C75E0-0772-0146-924A-2CB470062417}" srcId="{373EA8B3-96B5-0D40-B6CE-7258ED11F715}" destId="{A6BCB872-91C0-A340-B7D4-5AAC4AD8B081}" srcOrd="5" destOrd="0" parTransId="{8449B84B-957F-7348-BD16-FCAF471C4268}" sibTransId="{2F3ADA5D-8392-CF44-96AA-DF5DC33028BD}"/>
    <dgm:cxn modelId="{72C8ACE7-C6CE-6443-A3A6-985243121002}" type="presOf" srcId="{A6BCB872-91C0-A340-B7D4-5AAC4AD8B081}" destId="{C32BC758-BBA3-7141-8B21-87A0688470FE}" srcOrd="0" destOrd="0" presId="urn:microsoft.com/office/officeart/2008/layout/RadialCluster"/>
    <dgm:cxn modelId="{26CD7FDE-2EAD-6746-A8E7-23868375BEE8}" type="presParOf" srcId="{D2B8BB65-EAA1-E746-A94B-FD5AEF829051}" destId="{6478B1CC-3C20-3F48-B7E8-523ABF7E6321}" srcOrd="0" destOrd="0" presId="urn:microsoft.com/office/officeart/2008/layout/RadialCluster"/>
    <dgm:cxn modelId="{FB61D0CF-59E1-AD4B-B965-86F5FB705FC3}" type="presParOf" srcId="{6478B1CC-3C20-3F48-B7E8-523ABF7E6321}" destId="{A14171AC-8B43-1F48-8F51-C8EDC3A692B2}" srcOrd="0" destOrd="0" presId="urn:microsoft.com/office/officeart/2008/layout/RadialCluster"/>
    <dgm:cxn modelId="{695C8432-C9B9-AE46-8465-72E49A906CD5}" type="presParOf" srcId="{6478B1CC-3C20-3F48-B7E8-523ABF7E6321}" destId="{6EEE23B1-D5C6-E04D-912C-D84BDEDE5FE6}" srcOrd="1" destOrd="0" presId="urn:microsoft.com/office/officeart/2008/layout/RadialCluster"/>
    <dgm:cxn modelId="{693AEDE8-2338-1F44-919A-B79727A2D4B4}" type="presParOf" srcId="{6478B1CC-3C20-3F48-B7E8-523ABF7E6321}" destId="{341710C9-90D0-9E47-9FBA-BCF3BABD3266}" srcOrd="2" destOrd="0" presId="urn:microsoft.com/office/officeart/2008/layout/RadialCluster"/>
    <dgm:cxn modelId="{002C894D-FA00-C14E-88E1-DD1E970A4AB4}" type="presParOf" srcId="{6478B1CC-3C20-3F48-B7E8-523ABF7E6321}" destId="{EAFC59EA-8B73-964D-8814-AE36CAA46769}" srcOrd="3" destOrd="0" presId="urn:microsoft.com/office/officeart/2008/layout/RadialCluster"/>
    <dgm:cxn modelId="{F5F49255-4040-6344-B8E7-90B50A85C0B6}" type="presParOf" srcId="{6478B1CC-3C20-3F48-B7E8-523ABF7E6321}" destId="{EFABE01F-A692-0646-A37F-0B238F334102}" srcOrd="4" destOrd="0" presId="urn:microsoft.com/office/officeart/2008/layout/RadialCluster"/>
    <dgm:cxn modelId="{7C8330CB-31CF-474B-B469-9F790078B4A5}" type="presParOf" srcId="{6478B1CC-3C20-3F48-B7E8-523ABF7E6321}" destId="{03E2E3FE-339B-4345-BD62-38C0305B19BF}" srcOrd="5" destOrd="0" presId="urn:microsoft.com/office/officeart/2008/layout/RadialCluster"/>
    <dgm:cxn modelId="{32DD9564-85CB-F440-9B2B-3FAC883E1ED7}" type="presParOf" srcId="{6478B1CC-3C20-3F48-B7E8-523ABF7E6321}" destId="{C0D70B86-EB31-1247-9191-7CBE3525D877}" srcOrd="6" destOrd="0" presId="urn:microsoft.com/office/officeart/2008/layout/RadialCluster"/>
    <dgm:cxn modelId="{8B3D6AA1-14D0-0340-BF69-DDBB40ED8388}" type="presParOf" srcId="{6478B1CC-3C20-3F48-B7E8-523ABF7E6321}" destId="{D7AD86ED-9C2D-3646-B4CD-029DD91ED0AB}" srcOrd="7" destOrd="0" presId="urn:microsoft.com/office/officeart/2008/layout/RadialCluster"/>
    <dgm:cxn modelId="{4D3C9136-773F-F341-BEF2-4BC8FD8D0050}" type="presParOf" srcId="{6478B1CC-3C20-3F48-B7E8-523ABF7E6321}" destId="{A1066BDF-B4BB-FC4D-B4F8-D5979DDC92C8}" srcOrd="8" destOrd="0" presId="urn:microsoft.com/office/officeart/2008/layout/RadialCluster"/>
    <dgm:cxn modelId="{09DBF2B9-CE36-0146-9AE3-55611751538B}" type="presParOf" srcId="{6478B1CC-3C20-3F48-B7E8-523ABF7E6321}" destId="{7310BBFA-9537-4A48-BF71-04CBA5D8ECBC}" srcOrd="9" destOrd="0" presId="urn:microsoft.com/office/officeart/2008/layout/RadialCluster"/>
    <dgm:cxn modelId="{572174BB-EDBC-754E-8E3A-59E8C78A40BE}" type="presParOf" srcId="{6478B1CC-3C20-3F48-B7E8-523ABF7E6321}" destId="{17D71705-C18A-0249-91DD-72C627144E7E}" srcOrd="10" destOrd="0" presId="urn:microsoft.com/office/officeart/2008/layout/RadialCluster"/>
    <dgm:cxn modelId="{848C0EFB-D729-1C48-8606-D85CE82220D3}" type="presParOf" srcId="{6478B1CC-3C20-3F48-B7E8-523ABF7E6321}" destId="{C7B24A2E-75E5-EA47-B2A7-321B26BDF519}" srcOrd="11" destOrd="0" presId="urn:microsoft.com/office/officeart/2008/layout/RadialCluster"/>
    <dgm:cxn modelId="{FE067DDE-C25F-334C-AC5A-53C0FE6073D1}" type="presParOf" srcId="{6478B1CC-3C20-3F48-B7E8-523ABF7E6321}" destId="{C32BC758-BBA3-7141-8B21-87A0688470FE}" srcOrd="12"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4171AC-8B43-1F48-8F51-C8EDC3A692B2}">
      <dsp:nvSpPr>
        <dsp:cNvPr id="0" name=""/>
        <dsp:cNvSpPr/>
      </dsp:nvSpPr>
      <dsp:spPr>
        <a:xfrm>
          <a:off x="4661046" y="1122543"/>
          <a:ext cx="1887964" cy="2769826"/>
        </a:xfrm>
        <a:prstGeom prst="roundRect">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6040" tIns="66040" rIns="66040" bIns="66040" numCol="1" spcCol="1270" anchor="ctr" anchorCtr="0">
          <a:noAutofit/>
        </a:bodyPr>
        <a:lstStyle/>
        <a:p>
          <a:pPr marL="0" lvl="0" indent="0" algn="ctr" defTabSz="1155700">
            <a:lnSpc>
              <a:spcPct val="90000"/>
            </a:lnSpc>
            <a:spcBef>
              <a:spcPct val="0"/>
            </a:spcBef>
            <a:spcAft>
              <a:spcPct val="35000"/>
            </a:spcAft>
            <a:buNone/>
          </a:pPr>
          <a:r>
            <a:rPr lang="en-US" sz="2600" kern="1200" dirty="0"/>
            <a:t>MD        </a:t>
          </a:r>
        </a:p>
        <a:p>
          <a:pPr marL="0" lvl="0" indent="0" algn="ctr" defTabSz="1155700">
            <a:lnSpc>
              <a:spcPct val="90000"/>
            </a:lnSpc>
            <a:spcBef>
              <a:spcPct val="0"/>
            </a:spcBef>
            <a:spcAft>
              <a:spcPct val="35000"/>
            </a:spcAft>
            <a:buNone/>
          </a:pPr>
          <a:r>
            <a:rPr lang="en-US" sz="2600" kern="1200" dirty="0"/>
            <a:t>VP Associate Analyst</a:t>
          </a:r>
        </a:p>
      </dsp:txBody>
      <dsp:txXfrm>
        <a:off x="4753209" y="1214706"/>
        <a:ext cx="1703638" cy="2585500"/>
      </dsp:txXfrm>
    </dsp:sp>
    <dsp:sp modelId="{6EEE23B1-D5C6-E04D-912C-D84BDEDE5FE6}">
      <dsp:nvSpPr>
        <dsp:cNvPr id="0" name=""/>
        <dsp:cNvSpPr/>
      </dsp:nvSpPr>
      <dsp:spPr>
        <a:xfrm rot="16200000">
          <a:off x="5547971" y="1065485"/>
          <a:ext cx="114114" cy="0"/>
        </a:xfrm>
        <a:custGeom>
          <a:avLst/>
          <a:gdLst/>
          <a:ahLst/>
          <a:cxnLst/>
          <a:rect l="0" t="0" r="0" b="0"/>
          <a:pathLst>
            <a:path>
              <a:moveTo>
                <a:pt x="0" y="0"/>
              </a:moveTo>
              <a:lnTo>
                <a:pt x="114114" y="0"/>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41710C9-90D0-9E47-9FBA-BCF3BABD3266}">
      <dsp:nvSpPr>
        <dsp:cNvPr id="0" name=""/>
        <dsp:cNvSpPr/>
      </dsp:nvSpPr>
      <dsp:spPr>
        <a:xfrm>
          <a:off x="4926540" y="430"/>
          <a:ext cx="1356976" cy="1007997"/>
        </a:xfrm>
        <a:prstGeom prst="roundRect">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1333500">
            <a:lnSpc>
              <a:spcPct val="90000"/>
            </a:lnSpc>
            <a:spcBef>
              <a:spcPct val="0"/>
            </a:spcBef>
            <a:spcAft>
              <a:spcPct val="35000"/>
            </a:spcAft>
            <a:buNone/>
          </a:pPr>
          <a:r>
            <a:rPr lang="en-US" sz="3000" kern="1200" dirty="0"/>
            <a:t>Client</a:t>
          </a:r>
        </a:p>
      </dsp:txBody>
      <dsp:txXfrm>
        <a:off x="4975746" y="49636"/>
        <a:ext cx="1258564" cy="909585"/>
      </dsp:txXfrm>
    </dsp:sp>
    <dsp:sp modelId="{EAFC59EA-8B73-964D-8814-AE36CAA46769}">
      <dsp:nvSpPr>
        <dsp:cNvPr id="0" name=""/>
        <dsp:cNvSpPr/>
      </dsp:nvSpPr>
      <dsp:spPr>
        <a:xfrm rot="19800000">
          <a:off x="6530606" y="1893763"/>
          <a:ext cx="274737" cy="0"/>
        </a:xfrm>
        <a:custGeom>
          <a:avLst/>
          <a:gdLst/>
          <a:ahLst/>
          <a:cxnLst/>
          <a:rect l="0" t="0" r="0" b="0"/>
          <a:pathLst>
            <a:path>
              <a:moveTo>
                <a:pt x="0" y="0"/>
              </a:moveTo>
              <a:lnTo>
                <a:pt x="274737" y="0"/>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FABE01F-A692-0646-A37F-0B238F334102}">
      <dsp:nvSpPr>
        <dsp:cNvPr id="0" name=""/>
        <dsp:cNvSpPr/>
      </dsp:nvSpPr>
      <dsp:spPr>
        <a:xfrm>
          <a:off x="6786939" y="1001944"/>
          <a:ext cx="1105521" cy="1007997"/>
        </a:xfrm>
        <a:prstGeom prst="roundRect">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en-US" sz="1500" kern="1200" dirty="0"/>
            <a:t>Attorneys</a:t>
          </a:r>
        </a:p>
      </dsp:txBody>
      <dsp:txXfrm>
        <a:off x="6836145" y="1051150"/>
        <a:ext cx="1007109" cy="909585"/>
      </dsp:txXfrm>
    </dsp:sp>
    <dsp:sp modelId="{03E2E3FE-339B-4345-BD62-38C0305B19BF}">
      <dsp:nvSpPr>
        <dsp:cNvPr id="0" name=""/>
        <dsp:cNvSpPr/>
      </dsp:nvSpPr>
      <dsp:spPr>
        <a:xfrm rot="1800000">
          <a:off x="6535006" y="3104728"/>
          <a:ext cx="209056" cy="0"/>
        </a:xfrm>
        <a:custGeom>
          <a:avLst/>
          <a:gdLst/>
          <a:ahLst/>
          <a:cxnLst/>
          <a:rect l="0" t="0" r="0" b="0"/>
          <a:pathLst>
            <a:path>
              <a:moveTo>
                <a:pt x="0" y="0"/>
              </a:moveTo>
              <a:lnTo>
                <a:pt x="209056" y="0"/>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0D70B86-EB31-1247-9191-7CBE3525D877}">
      <dsp:nvSpPr>
        <dsp:cNvPr id="0" name=""/>
        <dsp:cNvSpPr/>
      </dsp:nvSpPr>
      <dsp:spPr>
        <a:xfrm>
          <a:off x="6730058" y="3004971"/>
          <a:ext cx="1219283" cy="1007997"/>
        </a:xfrm>
        <a:prstGeom prst="roundRect">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577850">
            <a:lnSpc>
              <a:spcPct val="90000"/>
            </a:lnSpc>
            <a:spcBef>
              <a:spcPct val="0"/>
            </a:spcBef>
            <a:spcAft>
              <a:spcPct val="35000"/>
            </a:spcAft>
            <a:buNone/>
          </a:pPr>
          <a:r>
            <a:rPr lang="en-US" sz="1300" kern="1200" dirty="0"/>
            <a:t>Compliance</a:t>
          </a:r>
        </a:p>
      </dsp:txBody>
      <dsp:txXfrm>
        <a:off x="6779264" y="3054177"/>
        <a:ext cx="1120871" cy="909585"/>
      </dsp:txXfrm>
    </dsp:sp>
    <dsp:sp modelId="{D7AD86ED-9C2D-3646-B4CD-029DD91ED0AB}">
      <dsp:nvSpPr>
        <dsp:cNvPr id="0" name=""/>
        <dsp:cNvSpPr/>
      </dsp:nvSpPr>
      <dsp:spPr>
        <a:xfrm rot="5400000">
          <a:off x="5547971" y="3949427"/>
          <a:ext cx="114114" cy="0"/>
        </a:xfrm>
        <a:custGeom>
          <a:avLst/>
          <a:gdLst/>
          <a:ahLst/>
          <a:cxnLst/>
          <a:rect l="0" t="0" r="0" b="0"/>
          <a:pathLst>
            <a:path>
              <a:moveTo>
                <a:pt x="0" y="0"/>
              </a:moveTo>
              <a:lnTo>
                <a:pt x="114114" y="0"/>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1066BDF-B4BB-FC4D-B4F8-D5979DDC92C8}">
      <dsp:nvSpPr>
        <dsp:cNvPr id="0" name=""/>
        <dsp:cNvSpPr/>
      </dsp:nvSpPr>
      <dsp:spPr>
        <a:xfrm>
          <a:off x="4936852" y="4006484"/>
          <a:ext cx="1336352" cy="1007997"/>
        </a:xfrm>
        <a:prstGeom prst="roundRect">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n-US" sz="1400" kern="1200" dirty="0"/>
            <a:t>Accountants</a:t>
          </a:r>
        </a:p>
      </dsp:txBody>
      <dsp:txXfrm>
        <a:off x="4986058" y="4055690"/>
        <a:ext cx="1237940" cy="909585"/>
      </dsp:txXfrm>
    </dsp:sp>
    <dsp:sp modelId="{7310BBFA-9537-4A48-BF71-04CBA5D8ECBC}">
      <dsp:nvSpPr>
        <dsp:cNvPr id="0" name=""/>
        <dsp:cNvSpPr/>
      </dsp:nvSpPr>
      <dsp:spPr>
        <a:xfrm rot="9000000">
          <a:off x="4352179" y="3135225"/>
          <a:ext cx="331042" cy="0"/>
        </a:xfrm>
        <a:custGeom>
          <a:avLst/>
          <a:gdLst/>
          <a:ahLst/>
          <a:cxnLst/>
          <a:rect l="0" t="0" r="0" b="0"/>
          <a:pathLst>
            <a:path>
              <a:moveTo>
                <a:pt x="0" y="0"/>
              </a:moveTo>
              <a:lnTo>
                <a:pt x="331042" y="0"/>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7D71705-C18A-0249-91DD-72C627144E7E}">
      <dsp:nvSpPr>
        <dsp:cNvPr id="0" name=""/>
        <dsp:cNvSpPr/>
      </dsp:nvSpPr>
      <dsp:spPr>
        <a:xfrm>
          <a:off x="3366357" y="3004971"/>
          <a:ext cx="1007997" cy="1007997"/>
        </a:xfrm>
        <a:prstGeom prst="roundRect">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en-US" sz="1600" kern="1200" dirty="0"/>
            <a:t>IBD Country Support</a:t>
          </a:r>
        </a:p>
      </dsp:txBody>
      <dsp:txXfrm>
        <a:off x="3415563" y="3054177"/>
        <a:ext cx="909585" cy="909585"/>
      </dsp:txXfrm>
    </dsp:sp>
    <dsp:sp modelId="{C7B24A2E-75E5-EA47-B2A7-321B26BDF519}">
      <dsp:nvSpPr>
        <dsp:cNvPr id="0" name=""/>
        <dsp:cNvSpPr/>
      </dsp:nvSpPr>
      <dsp:spPr>
        <a:xfrm rot="12600000">
          <a:off x="4352179" y="1879687"/>
          <a:ext cx="331042" cy="0"/>
        </a:xfrm>
        <a:custGeom>
          <a:avLst/>
          <a:gdLst/>
          <a:ahLst/>
          <a:cxnLst/>
          <a:rect l="0" t="0" r="0" b="0"/>
          <a:pathLst>
            <a:path>
              <a:moveTo>
                <a:pt x="0" y="0"/>
              </a:moveTo>
              <a:lnTo>
                <a:pt x="331042" y="0"/>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32BC758-BBA3-7141-8B21-87A0688470FE}">
      <dsp:nvSpPr>
        <dsp:cNvPr id="0" name=""/>
        <dsp:cNvSpPr/>
      </dsp:nvSpPr>
      <dsp:spPr>
        <a:xfrm>
          <a:off x="3366357" y="1001944"/>
          <a:ext cx="1007997" cy="1007997"/>
        </a:xfrm>
        <a:prstGeom prst="roundRect">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en-US" sz="1600" kern="1200" dirty="0"/>
            <a:t>IBD Product Support</a:t>
          </a:r>
        </a:p>
      </dsp:txBody>
      <dsp:txXfrm>
        <a:off x="3415563" y="1051150"/>
        <a:ext cx="909585" cy="909585"/>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BFB399-307F-D64D-B38F-06B625C91A90}" type="datetimeFigureOut">
              <a:rPr lang="en-US" smtClean="0"/>
              <a:t>8/26/19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E36E1B-2AF0-044B-BE0E-B6B8D743CCF7}" type="slidenum">
              <a:rPr lang="en-US" smtClean="0"/>
              <a:t>‹#›</a:t>
            </a:fld>
            <a:endParaRPr lang="en-US"/>
          </a:p>
        </p:txBody>
      </p:sp>
    </p:spTree>
    <p:extLst>
      <p:ext uri="{BB962C8B-B14F-4D97-AF65-F5344CB8AC3E}">
        <p14:creationId xmlns:p14="http://schemas.microsoft.com/office/powerpoint/2010/main" val="108924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E36E1B-2AF0-044B-BE0E-B6B8D743CCF7}" type="slidenum">
              <a:rPr lang="en-US" smtClean="0"/>
              <a:t>25</a:t>
            </a:fld>
            <a:endParaRPr lang="en-US"/>
          </a:p>
        </p:txBody>
      </p:sp>
    </p:spTree>
    <p:extLst>
      <p:ext uri="{BB962C8B-B14F-4D97-AF65-F5344CB8AC3E}">
        <p14:creationId xmlns:p14="http://schemas.microsoft.com/office/powerpoint/2010/main" val="1403405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8/26/19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8/26/19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8/26/19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8/26/19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8/26/19</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50591" y="2514600"/>
            <a:ext cx="9509761" cy="2262781"/>
          </a:xfrm>
        </p:spPr>
        <p:txBody>
          <a:bodyPr>
            <a:normAutofit/>
          </a:bodyPr>
          <a:lstStyle/>
          <a:p>
            <a:r>
              <a:rPr lang="en-US" sz="4000" dirty="0"/>
              <a:t>Investment banking &amp; </a:t>
            </a:r>
            <a:br>
              <a:rPr lang="en-US" sz="4000" dirty="0"/>
            </a:br>
            <a:r>
              <a:rPr lang="en-US" sz="4000" dirty="0"/>
              <a:t>the financial economics of banking</a:t>
            </a:r>
          </a:p>
        </p:txBody>
      </p:sp>
      <p:sp>
        <p:nvSpPr>
          <p:cNvPr id="3" name="Subtitle 2"/>
          <p:cNvSpPr>
            <a:spLocks noGrp="1"/>
          </p:cNvSpPr>
          <p:nvPr>
            <p:ph type="subTitle" idx="1"/>
          </p:nvPr>
        </p:nvSpPr>
        <p:spPr/>
        <p:txBody>
          <a:bodyPr>
            <a:normAutofit lnSpcReduction="10000"/>
          </a:bodyPr>
          <a:lstStyle/>
          <a:p>
            <a:endParaRPr lang="en-US" dirty="0"/>
          </a:p>
          <a:p>
            <a:endParaRPr lang="en-US" dirty="0"/>
          </a:p>
          <a:p>
            <a:r>
              <a:rPr lang="en-US" dirty="0"/>
              <a:t>Kevin Chiang, UVM</a:t>
            </a:r>
          </a:p>
        </p:txBody>
      </p:sp>
    </p:spTree>
    <p:extLst>
      <p:ext uri="{BB962C8B-B14F-4D97-AF65-F5344CB8AC3E}">
        <p14:creationId xmlns:p14="http://schemas.microsoft.com/office/powerpoint/2010/main" val="9081892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investment banks?</a:t>
            </a:r>
          </a:p>
        </p:txBody>
      </p:sp>
      <p:sp>
        <p:nvSpPr>
          <p:cNvPr id="3" name="Content Placeholder 2"/>
          <p:cNvSpPr>
            <a:spLocks noGrp="1"/>
          </p:cNvSpPr>
          <p:nvPr>
            <p:ph idx="1"/>
          </p:nvPr>
        </p:nvSpPr>
        <p:spPr>
          <a:xfrm>
            <a:off x="2589212" y="1905001"/>
            <a:ext cx="8915400" cy="4516820"/>
          </a:xfrm>
        </p:spPr>
        <p:txBody>
          <a:bodyPr>
            <a:normAutofit lnSpcReduction="10000"/>
          </a:bodyPr>
          <a:lstStyle/>
          <a:p>
            <a:r>
              <a:rPr lang="en-US" dirty="0"/>
              <a:t>Frictions due to informational asymmetry are also the reasons for the existence of investment banks.</a:t>
            </a:r>
          </a:p>
          <a:p>
            <a:r>
              <a:rPr lang="en-US" dirty="0"/>
              <a:t>Why hiring an investment bank when a firm is doing an IPO?  An IPO involves the sale of shares from the firm to the investing public (investors).  The firm (the management) knows better about itself than outside investors would (read informational asymmetry).  Investors are worried about the quality and true value of the firm because some IPOs are simply wanting to sell overpriced shares (read adverse selection).  Investors do not have the economy of scale (that is, too costly for each of them) to screen.  IB becomes the solution.</a:t>
            </a:r>
          </a:p>
          <a:p>
            <a:r>
              <a:rPr lang="en-US" dirty="0">
                <a:solidFill>
                  <a:srgbClr val="0070C0"/>
                </a:solidFill>
              </a:rPr>
              <a:t>Screening services</a:t>
            </a:r>
            <a:r>
              <a:rPr lang="en-US" dirty="0"/>
              <a:t>: due diligent, pricing with defensible assumptions, using their reputation and their money (underwriting) to certify quality.</a:t>
            </a:r>
          </a:p>
          <a:p>
            <a:r>
              <a:rPr lang="en-US" dirty="0"/>
              <a:t>This interaction surely provides the IB opportunity to acquire proprietary information on its client, which is only known to the IB and the client.  This makes the IB almost a quasi-insider.</a:t>
            </a:r>
          </a:p>
        </p:txBody>
      </p:sp>
    </p:spTree>
    <p:extLst>
      <p:ext uri="{BB962C8B-B14F-4D97-AF65-F5344CB8AC3E}">
        <p14:creationId xmlns:p14="http://schemas.microsoft.com/office/powerpoint/2010/main" val="1791260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Due diligence</a:t>
            </a:r>
          </a:p>
        </p:txBody>
      </p:sp>
      <p:sp>
        <p:nvSpPr>
          <p:cNvPr id="3" name="Content Placeholder 2"/>
          <p:cNvSpPr>
            <a:spLocks noGrp="1"/>
          </p:cNvSpPr>
          <p:nvPr>
            <p:ph idx="1"/>
          </p:nvPr>
        </p:nvSpPr>
        <p:spPr/>
        <p:txBody>
          <a:bodyPr>
            <a:noAutofit/>
          </a:bodyPr>
          <a:lstStyle/>
          <a:p>
            <a:r>
              <a:rPr lang="en-US" sz="2000" dirty="0"/>
              <a:t>The process of learning about the target (interested firm or its division)as much as possible about all relevant aspects of the target; e.g., business, industry, financial, accounting, tax, legal, regulatory, governance, etc.</a:t>
            </a:r>
          </a:p>
          <a:p>
            <a:r>
              <a:rPr lang="en-US" sz="2000" dirty="0"/>
              <a:t>The information generated through this learning/discovery process is then used to support or discredit the assumptions/inputs used to form transaction/deal thesis.</a:t>
            </a:r>
          </a:p>
          <a:p>
            <a:r>
              <a:rPr lang="en-US" sz="2000" dirty="0"/>
              <a:t>Outside specialists, such as accountants, consultants, industry experts, and attorneys, are often hired for the process.</a:t>
            </a:r>
          </a:p>
          <a:p>
            <a:r>
              <a:rPr lang="en-US" sz="2000" dirty="0"/>
              <a:t>Due diligence is a component of screening and monitoring services provided by IBs.</a:t>
            </a:r>
          </a:p>
        </p:txBody>
      </p:sp>
    </p:spTree>
    <p:extLst>
      <p:ext uri="{BB962C8B-B14F-4D97-AF65-F5344CB8AC3E}">
        <p14:creationId xmlns:p14="http://schemas.microsoft.com/office/powerpoint/2010/main" val="516631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IB relationship banking</a:t>
            </a:r>
          </a:p>
        </p:txBody>
      </p:sp>
      <p:sp>
        <p:nvSpPr>
          <p:cNvPr id="3" name="Content Placeholder 2"/>
          <p:cNvSpPr>
            <a:spLocks noGrp="1"/>
          </p:cNvSpPr>
          <p:nvPr>
            <p:ph idx="1"/>
          </p:nvPr>
        </p:nvSpPr>
        <p:spPr>
          <a:xfrm>
            <a:off x="2589212" y="1796902"/>
            <a:ext cx="8915400" cy="4114320"/>
          </a:xfrm>
        </p:spPr>
        <p:txBody>
          <a:bodyPr>
            <a:normAutofit lnSpcReduction="10000"/>
          </a:bodyPr>
          <a:lstStyle/>
          <a:p>
            <a:r>
              <a:rPr lang="en-US" sz="2000" dirty="0"/>
              <a:t>A relationship banking orientation is also applied to IB.</a:t>
            </a:r>
          </a:p>
          <a:p>
            <a:r>
              <a:rPr lang="en-US" sz="2000" dirty="0"/>
              <a:t>Consider that after an IB underwrote an IPO, the IB obtained proprietary information about the client.  The IB now would have competitive advantage compared to other banks in winning the same client’s future IB businesses because the IB can recycle some of earlier information and has a lower cost of information production compared to other banks.  </a:t>
            </a:r>
          </a:p>
          <a:p>
            <a:r>
              <a:rPr lang="en-US" sz="2000" dirty="0"/>
              <a:t>The other side of the same coin is that the client would enjoy future services from the IB at a lower price.</a:t>
            </a:r>
          </a:p>
          <a:p>
            <a:r>
              <a:rPr lang="en-US" sz="2000" dirty="0"/>
              <a:t>These repeated interactions also provide the IB opportunities to monitor the client.  As discussed earlier, monitoring can be used to address moral hazard.</a:t>
            </a:r>
          </a:p>
        </p:txBody>
      </p:sp>
    </p:spTree>
    <p:extLst>
      <p:ext uri="{BB962C8B-B14F-4D97-AF65-F5344CB8AC3E}">
        <p14:creationId xmlns:p14="http://schemas.microsoft.com/office/powerpoint/2010/main" val="260931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other side of the same coin</a:t>
            </a:r>
          </a:p>
        </p:txBody>
      </p:sp>
      <p:sp>
        <p:nvSpPr>
          <p:cNvPr id="3" name="Content Placeholder 2"/>
          <p:cNvSpPr>
            <a:spLocks noGrp="1"/>
          </p:cNvSpPr>
          <p:nvPr>
            <p:ph idx="1"/>
          </p:nvPr>
        </p:nvSpPr>
        <p:spPr/>
        <p:txBody>
          <a:bodyPr>
            <a:normAutofit/>
          </a:bodyPr>
          <a:lstStyle/>
          <a:p>
            <a:r>
              <a:rPr lang="en-US" sz="2000" dirty="0"/>
              <a:t>Companies/clients are also aware of the value of relationship in terms of having a bank credibly certifies the quality of the deal.</a:t>
            </a:r>
          </a:p>
          <a:p>
            <a:r>
              <a:rPr lang="en-US" sz="2000" dirty="0"/>
              <a:t>As a result, when it comes to the time to do a deal, the company usually calls those banks that have developed relationship with it and askes them to pitch for the deal.</a:t>
            </a:r>
          </a:p>
          <a:p>
            <a:r>
              <a:rPr lang="en-US" sz="2000" dirty="0"/>
              <a:t>That is, relationship building takes time for both clients and banks.</a:t>
            </a:r>
          </a:p>
        </p:txBody>
      </p:sp>
    </p:spTree>
    <p:extLst>
      <p:ext uri="{BB962C8B-B14F-4D97-AF65-F5344CB8AC3E}">
        <p14:creationId xmlns:p14="http://schemas.microsoft.com/office/powerpoint/2010/main" val="1388513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relationship disappeared</a:t>
            </a:r>
          </a:p>
        </p:txBody>
      </p:sp>
      <p:sp>
        <p:nvSpPr>
          <p:cNvPr id="3" name="Content Placeholder 2"/>
          <p:cNvSpPr>
            <a:spLocks noGrp="1"/>
          </p:cNvSpPr>
          <p:nvPr>
            <p:ph idx="1"/>
          </p:nvPr>
        </p:nvSpPr>
        <p:spPr/>
        <p:txBody>
          <a:bodyPr>
            <a:normAutofit/>
          </a:bodyPr>
          <a:lstStyle/>
          <a:p>
            <a:r>
              <a:rPr lang="en-US" sz="2000" dirty="0">
                <a:solidFill>
                  <a:srgbClr val="FF0000"/>
                </a:solidFill>
              </a:rPr>
              <a:t>Lehman Brothers </a:t>
            </a:r>
            <a:r>
              <a:rPr lang="en-US" sz="2000" dirty="0"/>
              <a:t>failed in 2008.</a:t>
            </a:r>
          </a:p>
          <a:p>
            <a:r>
              <a:rPr lang="en-US" sz="2000" dirty="0"/>
              <a:t>“ (Lehman Brothers’) equity underwriting clients experienced an abnormal return of around </a:t>
            </a:r>
            <a:r>
              <a:rPr lang="en-US" sz="2000" dirty="0">
                <a:solidFill>
                  <a:srgbClr val="FF0000"/>
                </a:solidFill>
              </a:rPr>
              <a:t>−5%</a:t>
            </a:r>
            <a:r>
              <a:rPr lang="en-US" sz="2000" dirty="0"/>
              <a:t>, on average, in the 7 days surrounding Lehman's bankruptcy, amounting to $23 billion in aggregate risk-adjusted losses. Losses were especially severe for companies that had stronger and broader security underwriting relationships with Lehman or were smaller, younger, and more financially constrained. ” (C. Fernando et al., 2012, </a:t>
            </a:r>
            <a:r>
              <a:rPr lang="en-US" sz="2000" i="1" dirty="0"/>
              <a:t>Journal of Finance</a:t>
            </a:r>
            <a:r>
              <a:rPr lang="en-US" sz="2000" dirty="0"/>
              <a:t>)</a:t>
            </a:r>
          </a:p>
          <a:p>
            <a:r>
              <a:rPr lang="en-US" sz="2000" dirty="0">
                <a:solidFill>
                  <a:srgbClr val="FF0000"/>
                </a:solidFill>
              </a:rPr>
              <a:t>Relationship = value</a:t>
            </a:r>
            <a:r>
              <a:rPr lang="en-US" sz="2000" dirty="0"/>
              <a:t>.</a:t>
            </a:r>
          </a:p>
        </p:txBody>
      </p:sp>
    </p:spTree>
    <p:extLst>
      <p:ext uri="{BB962C8B-B14F-4D97-AF65-F5344CB8AC3E}">
        <p14:creationId xmlns:p14="http://schemas.microsoft.com/office/powerpoint/2010/main" val="197861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Relationship banking </a:t>
                </a:r>
                <a14:m>
                  <m:oMath xmlns:m="http://schemas.openxmlformats.org/officeDocument/2006/math">
                    <m:r>
                      <a:rPr lang="en-US" i="1" smtClean="0">
                        <a:latin typeface="Cambria Math" charset="0"/>
                        <a:ea typeface="Cambria Math" charset="0"/>
                        <a:cs typeface="Cambria Math" charset="0"/>
                      </a:rPr>
                      <m:t>≈</m:t>
                    </m:r>
                  </m:oMath>
                </a14:m>
                <a:r>
                  <a:rPr lang="en-US" dirty="0"/>
                  <a:t>confidant</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l="-2052" t="-7109"/>
                </a:stretch>
              </a:blipFill>
            </p:spPr>
            <p:txBody>
              <a:bodyPr/>
              <a:lstStyle/>
              <a:p>
                <a:r>
                  <a:rPr lang="en-US">
                    <a:noFill/>
                  </a:rPr>
                  <a:t> </a:t>
                </a:r>
              </a:p>
            </p:txBody>
          </p:sp>
        </mc:Fallback>
      </mc:AlternateContent>
      <p:sp>
        <p:nvSpPr>
          <p:cNvPr id="3" name="Content Placeholder 2"/>
          <p:cNvSpPr>
            <a:spLocks noGrp="1"/>
          </p:cNvSpPr>
          <p:nvPr>
            <p:ph idx="1"/>
          </p:nvPr>
        </p:nvSpPr>
        <p:spPr>
          <a:xfrm>
            <a:off x="2589212" y="1905000"/>
            <a:ext cx="8915400" cy="4797552"/>
          </a:xfrm>
        </p:spPr>
        <p:txBody>
          <a:bodyPr>
            <a:noAutofit/>
          </a:bodyPr>
          <a:lstStyle/>
          <a:p>
            <a:r>
              <a:rPr lang="en-US" dirty="0"/>
              <a:t>Kenneth D. </a:t>
            </a:r>
            <a:r>
              <a:rPr lang="en-US" dirty="0">
                <a:solidFill>
                  <a:srgbClr val="FF0000"/>
                </a:solidFill>
              </a:rPr>
              <a:t>Moelis</a:t>
            </a:r>
            <a:r>
              <a:rPr lang="en-US" dirty="0"/>
              <a:t> has pulled off</a:t>
            </a:r>
            <a:r>
              <a:rPr lang="mr-IN" dirty="0"/>
              <a:t>…</a:t>
            </a:r>
            <a:r>
              <a:rPr lang="en-US" dirty="0"/>
              <a:t> a coveted role as an independent adviser to Saudi Aramco as it prepares for the world’s largest IPO that could value the sovereign oil company at $2 trillion</a:t>
            </a:r>
            <a:r>
              <a:rPr lang="mr-IN" dirty="0"/>
              <a:t>…</a:t>
            </a:r>
            <a:r>
              <a:rPr lang="en-US" dirty="0"/>
              <a:t> in a deal that could generate $1 billion in fees.</a:t>
            </a:r>
          </a:p>
          <a:p>
            <a:r>
              <a:rPr lang="en-US" dirty="0"/>
              <a:t>So how did Moelis &amp; Co., a boutique investment bank, beat back some of the titans of Wall Street to get the advisory role? </a:t>
            </a:r>
          </a:p>
          <a:p>
            <a:r>
              <a:rPr lang="en-US" dirty="0"/>
              <a:t>“We are trying to go back to what I call </a:t>
            </a:r>
            <a:r>
              <a:rPr lang="en-US" dirty="0">
                <a:solidFill>
                  <a:srgbClr val="FF0000"/>
                </a:solidFill>
              </a:rPr>
              <a:t>old-fashioned relationship </a:t>
            </a:r>
            <a:r>
              <a:rPr lang="en-US" dirty="0"/>
              <a:t>investment banking”</a:t>
            </a:r>
            <a:r>
              <a:rPr lang="mr-IN" dirty="0"/>
              <a:t>…</a:t>
            </a:r>
            <a:r>
              <a:rPr lang="en-US" dirty="0"/>
              <a:t> adopting “a very hands-on, very relationship-based, </a:t>
            </a:r>
            <a:r>
              <a:rPr lang="en-US" dirty="0">
                <a:solidFill>
                  <a:srgbClr val="FF0000"/>
                </a:solidFill>
              </a:rPr>
              <a:t>long-term</a:t>
            </a:r>
            <a:r>
              <a:rPr lang="en-US" dirty="0"/>
              <a:t> partnership concept with these companies that we’re advising.”</a:t>
            </a:r>
          </a:p>
          <a:p>
            <a:r>
              <a:rPr lang="en-US" dirty="0"/>
              <a:t>“Investment banking was always an industry where you were the CEO’s </a:t>
            </a:r>
            <a:r>
              <a:rPr lang="en-US" dirty="0">
                <a:solidFill>
                  <a:srgbClr val="FF0000"/>
                </a:solidFill>
              </a:rPr>
              <a:t>partner</a:t>
            </a:r>
            <a:r>
              <a:rPr lang="en-US" dirty="0"/>
              <a:t> in his or her strategic plan and what they really wanted to accomplish. [They want] a </a:t>
            </a:r>
            <a:r>
              <a:rPr lang="en-US" dirty="0">
                <a:solidFill>
                  <a:srgbClr val="FF0000"/>
                </a:solidFill>
              </a:rPr>
              <a:t>confidant</a:t>
            </a:r>
            <a:r>
              <a:rPr lang="en-US" dirty="0"/>
              <a:t>.”</a:t>
            </a:r>
          </a:p>
          <a:p>
            <a:r>
              <a:rPr lang="en-US" dirty="0"/>
              <a:t>Source: </a:t>
            </a:r>
            <a:r>
              <a:rPr lang="en-US" dirty="0" err="1"/>
              <a:t>Knowledge@Wharton</a:t>
            </a:r>
            <a:r>
              <a:rPr lang="en-US" dirty="0"/>
              <a:t>, 02/16/2017</a:t>
            </a:r>
          </a:p>
        </p:txBody>
      </p:sp>
    </p:spTree>
    <p:extLst>
      <p:ext uri="{BB962C8B-B14F-4D97-AF65-F5344CB8AC3E}">
        <p14:creationId xmlns:p14="http://schemas.microsoft.com/office/powerpoint/2010/main" val="428031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Personal relationship </a:t>
            </a:r>
            <a:r>
              <a:rPr lang="en-US" dirty="0"/>
              <a:t>matters</a:t>
            </a:r>
          </a:p>
        </p:txBody>
      </p:sp>
      <p:sp>
        <p:nvSpPr>
          <p:cNvPr id="3" name="Content Placeholder 2"/>
          <p:cNvSpPr>
            <a:spLocks noGrp="1"/>
          </p:cNvSpPr>
          <p:nvPr>
            <p:ph idx="1"/>
          </p:nvPr>
        </p:nvSpPr>
        <p:spPr/>
        <p:txBody>
          <a:bodyPr>
            <a:normAutofit/>
          </a:bodyPr>
          <a:lstStyle/>
          <a:p>
            <a:r>
              <a:rPr lang="en-US" sz="2000" dirty="0" err="1"/>
              <a:t>Siming</a:t>
            </a:r>
            <a:r>
              <a:rPr lang="en-US" sz="2000" dirty="0"/>
              <a:t> (2014, </a:t>
            </a:r>
            <a:r>
              <a:rPr lang="en-US" sz="2000" i="1" dirty="0"/>
              <a:t>Review of Finance</a:t>
            </a:r>
            <a:r>
              <a:rPr lang="en-US" sz="2000" dirty="0"/>
              <a:t>) finds that a private equity (say KKR) professional responsible for a PE-backed deal is more likely to choose an IB’s (say Goldman Sachs’) advisory service if this PE professional was a former employee of the IB.</a:t>
            </a:r>
          </a:p>
          <a:p>
            <a:r>
              <a:rPr lang="en-US" sz="2000" dirty="0" err="1"/>
              <a:t>Chemmanur</a:t>
            </a:r>
            <a:r>
              <a:rPr lang="en-US" sz="2000" dirty="0"/>
              <a:t> et al. (forthcoming, </a:t>
            </a:r>
            <a:r>
              <a:rPr lang="en-US" sz="2000" i="1" dirty="0"/>
              <a:t>JFQA</a:t>
            </a:r>
            <a:r>
              <a:rPr lang="en-US" sz="2000" dirty="0"/>
              <a:t>) find that when experienced bankers switch to a new bank, their acquirer/bidder clients are more likely to move with them.</a:t>
            </a:r>
          </a:p>
        </p:txBody>
      </p:sp>
    </p:spTree>
    <p:extLst>
      <p:ext uri="{BB962C8B-B14F-4D97-AF65-F5344CB8AC3E}">
        <p14:creationId xmlns:p14="http://schemas.microsoft.com/office/powerpoint/2010/main" val="19001454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Another example: </a:t>
            </a:r>
            <a:br>
              <a:rPr lang="en-US" dirty="0"/>
            </a:br>
            <a:r>
              <a:rPr lang="en-US" dirty="0"/>
              <a:t>IB and informational asymmetry</a:t>
            </a:r>
          </a:p>
        </p:txBody>
      </p:sp>
      <p:sp>
        <p:nvSpPr>
          <p:cNvPr id="3" name="Content Placeholder 2"/>
          <p:cNvSpPr>
            <a:spLocks noGrp="1"/>
          </p:cNvSpPr>
          <p:nvPr>
            <p:ph idx="1"/>
          </p:nvPr>
        </p:nvSpPr>
        <p:spPr>
          <a:xfrm>
            <a:off x="2589212" y="2039815"/>
            <a:ext cx="8915400" cy="4818185"/>
          </a:xfrm>
        </p:spPr>
        <p:txBody>
          <a:bodyPr>
            <a:normAutofit fontScale="92500" lnSpcReduction="10000"/>
          </a:bodyPr>
          <a:lstStyle/>
          <a:p>
            <a:r>
              <a:rPr lang="en-US" sz="1900" dirty="0"/>
              <a:t>Securitization: the process of taking illiquid underlying assets and ,through financial engineering, transforming them into asset-backed securities (ABSs). A typical example of an ABS is a mortgage-backed security (MBS) whose underlying assets are mortgages.</a:t>
            </a:r>
          </a:p>
          <a:p>
            <a:r>
              <a:rPr lang="en-US" sz="1900" dirty="0"/>
              <a:t>The investors (buyers) of ABSs may worry about the quality of securities due to informational asymmetry.</a:t>
            </a:r>
          </a:p>
          <a:p>
            <a:r>
              <a:rPr lang="en-US" sz="1900" dirty="0"/>
              <a:t>The originating IB mitigates this concern and facilitates the transaction via </a:t>
            </a:r>
            <a:r>
              <a:rPr lang="en-US" sz="1900" dirty="0">
                <a:solidFill>
                  <a:srgbClr val="0070C0"/>
                </a:solidFill>
              </a:rPr>
              <a:t>credit enhancement</a:t>
            </a:r>
            <a:r>
              <a:rPr lang="en-US" sz="1900" dirty="0"/>
              <a:t>.</a:t>
            </a:r>
          </a:p>
          <a:p>
            <a:r>
              <a:rPr lang="en-US" sz="1900" dirty="0"/>
              <a:t>Various approaches to enhance credit: the IB keeps a portion of the issue on the book (i.e., risk retention); issuing with implicit recourse (i.e., performance guarantee)  backed by the IB’s reputation; provision of excess collateral.</a:t>
            </a:r>
          </a:p>
          <a:p>
            <a:r>
              <a:rPr lang="en-US" sz="1900" dirty="0"/>
              <a:t>That is, the IB may absorb a portion of losses if default or fraud; i.e., having skin in the game.</a:t>
            </a:r>
          </a:p>
          <a:p>
            <a:r>
              <a:rPr lang="en-US" sz="1900" dirty="0"/>
              <a:t>Thus, credit enhancement sent a signal to investors that the IB will perform a thorough credit screening and an undiminished monitoring efforts.</a:t>
            </a:r>
          </a:p>
          <a:p>
            <a:endParaRPr lang="en-US" dirty="0"/>
          </a:p>
          <a:p>
            <a:endParaRPr lang="en-US" dirty="0"/>
          </a:p>
        </p:txBody>
      </p:sp>
    </p:spTree>
    <p:extLst>
      <p:ext uri="{BB962C8B-B14F-4D97-AF65-F5344CB8AC3E}">
        <p14:creationId xmlns:p14="http://schemas.microsoft.com/office/powerpoint/2010/main" val="1242115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IB as a broker, too</a:t>
            </a:r>
          </a:p>
        </p:txBody>
      </p:sp>
      <p:sp>
        <p:nvSpPr>
          <p:cNvPr id="3" name="Content Placeholder 2"/>
          <p:cNvSpPr>
            <a:spLocks noGrp="1"/>
          </p:cNvSpPr>
          <p:nvPr>
            <p:ph idx="1"/>
          </p:nvPr>
        </p:nvSpPr>
        <p:spPr/>
        <p:txBody>
          <a:bodyPr/>
          <a:lstStyle/>
          <a:p>
            <a:r>
              <a:rPr lang="en-US" sz="2000" dirty="0"/>
              <a:t>The role of IB has been traditionally viewed as a broker: matching buyers and sellers for firms’ (and governments’) securities.  Of course; IB’s roles are more than simply a brokerage one as discussed earlier.</a:t>
            </a:r>
          </a:p>
          <a:p>
            <a:r>
              <a:rPr lang="en-US" sz="2000" dirty="0"/>
              <a:t>As a broker, IB’s main economic function is to provide search/matching services while reducing search costs and adding value.</a:t>
            </a:r>
          </a:p>
        </p:txBody>
      </p:sp>
    </p:spTree>
    <p:extLst>
      <p:ext uri="{BB962C8B-B14F-4D97-AF65-F5344CB8AC3E}">
        <p14:creationId xmlns:p14="http://schemas.microsoft.com/office/powerpoint/2010/main" val="15564961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640DD-39CC-1847-9F7F-A2FDFD915C0C}"/>
              </a:ext>
            </a:extLst>
          </p:cNvPr>
          <p:cNvSpPr>
            <a:spLocks noGrp="1"/>
          </p:cNvSpPr>
          <p:nvPr>
            <p:ph type="title"/>
          </p:nvPr>
        </p:nvSpPr>
        <p:spPr/>
        <p:txBody>
          <a:bodyPr/>
          <a:lstStyle/>
          <a:p>
            <a:r>
              <a:rPr lang="en-US" dirty="0"/>
              <a:t>Similarity between Goldman Sachs and </a:t>
            </a:r>
            <a:r>
              <a:rPr lang="en-US" dirty="0" err="1"/>
              <a:t>Amazon.com</a:t>
            </a:r>
            <a:endParaRPr lang="en-US" dirty="0"/>
          </a:p>
        </p:txBody>
      </p:sp>
      <p:graphicFrame>
        <p:nvGraphicFramePr>
          <p:cNvPr id="4" name="Content Placeholder 3">
            <a:extLst>
              <a:ext uri="{FF2B5EF4-FFF2-40B4-BE49-F238E27FC236}">
                <a16:creationId xmlns:a16="http://schemas.microsoft.com/office/drawing/2014/main" id="{6E301B8A-5F8A-164E-B60B-1A58EFE483B5}"/>
              </a:ext>
            </a:extLst>
          </p:cNvPr>
          <p:cNvGraphicFramePr>
            <a:graphicFrameLocks noGrp="1"/>
          </p:cNvGraphicFramePr>
          <p:nvPr>
            <p:ph idx="1"/>
            <p:extLst>
              <p:ext uri="{D42A27DB-BD31-4B8C-83A1-F6EECF244321}">
                <p14:modId xmlns:p14="http://schemas.microsoft.com/office/powerpoint/2010/main" val="1958821054"/>
              </p:ext>
            </p:extLst>
          </p:nvPr>
        </p:nvGraphicFramePr>
        <p:xfrm>
          <a:off x="2589213" y="2194560"/>
          <a:ext cx="8915400" cy="4324572"/>
        </p:xfrm>
        <a:graphic>
          <a:graphicData uri="http://schemas.openxmlformats.org/drawingml/2006/table">
            <a:tbl>
              <a:tblPr firstRow="1" bandRow="1">
                <a:tableStyleId>{5C22544A-7EE6-4342-B048-85BDC9FD1C3A}</a:tableStyleId>
              </a:tblPr>
              <a:tblGrid>
                <a:gridCol w="2971800">
                  <a:extLst>
                    <a:ext uri="{9D8B030D-6E8A-4147-A177-3AD203B41FA5}">
                      <a16:colId xmlns:a16="http://schemas.microsoft.com/office/drawing/2014/main" val="3787414689"/>
                    </a:ext>
                  </a:extLst>
                </a:gridCol>
                <a:gridCol w="2971800">
                  <a:extLst>
                    <a:ext uri="{9D8B030D-6E8A-4147-A177-3AD203B41FA5}">
                      <a16:colId xmlns:a16="http://schemas.microsoft.com/office/drawing/2014/main" val="3612814452"/>
                    </a:ext>
                  </a:extLst>
                </a:gridCol>
                <a:gridCol w="2971800">
                  <a:extLst>
                    <a:ext uri="{9D8B030D-6E8A-4147-A177-3AD203B41FA5}">
                      <a16:colId xmlns:a16="http://schemas.microsoft.com/office/drawing/2014/main" val="3768549323"/>
                    </a:ext>
                  </a:extLst>
                </a:gridCol>
              </a:tblGrid>
              <a:tr h="411864">
                <a:tc>
                  <a:txBody>
                    <a:bodyPr/>
                    <a:lstStyle/>
                    <a:p>
                      <a:endParaRPr lang="en-US" dirty="0"/>
                    </a:p>
                  </a:txBody>
                  <a:tcPr/>
                </a:tc>
                <a:tc>
                  <a:txBody>
                    <a:bodyPr/>
                    <a:lstStyle/>
                    <a:p>
                      <a:r>
                        <a:rPr lang="en-US" dirty="0"/>
                        <a:t>GS</a:t>
                      </a:r>
                    </a:p>
                  </a:txBody>
                  <a:tcPr/>
                </a:tc>
                <a:tc>
                  <a:txBody>
                    <a:bodyPr/>
                    <a:lstStyle/>
                    <a:p>
                      <a:r>
                        <a:rPr lang="en-US" dirty="0"/>
                        <a:t>Amazon</a:t>
                      </a:r>
                    </a:p>
                  </a:txBody>
                  <a:tcPr/>
                </a:tc>
                <a:extLst>
                  <a:ext uri="{0D108BD9-81ED-4DB2-BD59-A6C34878D82A}">
                    <a16:rowId xmlns:a16="http://schemas.microsoft.com/office/drawing/2014/main" val="4050834359"/>
                  </a:ext>
                </a:extLst>
              </a:tr>
              <a:tr h="411864">
                <a:tc>
                  <a:txBody>
                    <a:bodyPr/>
                    <a:lstStyle/>
                    <a:p>
                      <a:r>
                        <a:rPr lang="en-US" dirty="0"/>
                        <a:t>Intermediary/middleman</a:t>
                      </a:r>
                    </a:p>
                  </a:txBody>
                  <a:tcPr/>
                </a:tc>
                <a:tc>
                  <a:txBody>
                    <a:bodyPr/>
                    <a:lstStyle/>
                    <a:p>
                      <a:r>
                        <a:rPr lang="en-US" dirty="0"/>
                        <a:t>Yes</a:t>
                      </a:r>
                    </a:p>
                  </a:txBody>
                  <a:tcPr/>
                </a:tc>
                <a:tc>
                  <a:txBody>
                    <a:bodyPr/>
                    <a:lstStyle/>
                    <a:p>
                      <a:r>
                        <a:rPr lang="en-US" dirty="0"/>
                        <a:t>Yes</a:t>
                      </a:r>
                    </a:p>
                  </a:txBody>
                  <a:tcPr/>
                </a:tc>
                <a:extLst>
                  <a:ext uri="{0D108BD9-81ED-4DB2-BD59-A6C34878D82A}">
                    <a16:rowId xmlns:a16="http://schemas.microsoft.com/office/drawing/2014/main" val="2428808202"/>
                  </a:ext>
                </a:extLst>
              </a:tr>
              <a:tr h="720762">
                <a:tc>
                  <a:txBody>
                    <a:bodyPr/>
                    <a:lstStyle/>
                    <a:p>
                      <a:r>
                        <a:rPr lang="en-US" dirty="0"/>
                        <a:t>Producer? (goods or capital)</a:t>
                      </a:r>
                    </a:p>
                  </a:txBody>
                  <a:tcPr/>
                </a:tc>
                <a:tc>
                  <a:txBody>
                    <a:bodyPr/>
                    <a:lstStyle/>
                    <a:p>
                      <a:r>
                        <a:rPr lang="en-US" dirty="0"/>
                        <a:t>Largely no (capital)</a:t>
                      </a:r>
                    </a:p>
                  </a:txBody>
                  <a:tcPr/>
                </a:tc>
                <a:tc>
                  <a:txBody>
                    <a:bodyPr/>
                    <a:lstStyle/>
                    <a:p>
                      <a:r>
                        <a:rPr lang="en-US" dirty="0"/>
                        <a:t>No (goods)</a:t>
                      </a:r>
                    </a:p>
                  </a:txBody>
                  <a:tcPr/>
                </a:tc>
                <a:extLst>
                  <a:ext uri="{0D108BD9-81ED-4DB2-BD59-A6C34878D82A}">
                    <a16:rowId xmlns:a16="http://schemas.microsoft.com/office/drawing/2014/main" val="3137435808"/>
                  </a:ext>
                </a:extLst>
              </a:tr>
              <a:tr h="720762">
                <a:tc>
                  <a:txBody>
                    <a:bodyPr/>
                    <a:lstStyle/>
                    <a:p>
                      <a:r>
                        <a:rPr lang="en-US" dirty="0"/>
                        <a:t>Information asymmetry?</a:t>
                      </a:r>
                    </a:p>
                  </a:txBody>
                  <a:tcPr/>
                </a:tc>
                <a:tc>
                  <a:txBody>
                    <a:bodyPr/>
                    <a:lstStyle/>
                    <a:p>
                      <a:r>
                        <a:rPr lang="en-US" dirty="0"/>
                        <a:t>Yes</a:t>
                      </a:r>
                    </a:p>
                  </a:txBody>
                  <a:tcPr/>
                </a:tc>
                <a:tc>
                  <a:txBody>
                    <a:bodyPr/>
                    <a:lstStyle/>
                    <a:p>
                      <a:r>
                        <a:rPr lang="en-US" dirty="0"/>
                        <a:t>Yes: Counterfeit? Low quality? Poor fit (size)?....</a:t>
                      </a:r>
                    </a:p>
                  </a:txBody>
                  <a:tcPr/>
                </a:tc>
                <a:extLst>
                  <a:ext uri="{0D108BD9-81ED-4DB2-BD59-A6C34878D82A}">
                    <a16:rowId xmlns:a16="http://schemas.microsoft.com/office/drawing/2014/main" val="3479262621"/>
                  </a:ext>
                </a:extLst>
              </a:tr>
              <a:tr h="1029660">
                <a:tc>
                  <a:txBody>
                    <a:bodyPr/>
                    <a:lstStyle/>
                    <a:p>
                      <a:r>
                        <a:rPr lang="en-US" dirty="0"/>
                        <a:t>Methods dealing with information asymmetry</a:t>
                      </a:r>
                    </a:p>
                  </a:txBody>
                  <a:tcPr/>
                </a:tc>
                <a:tc>
                  <a:txBody>
                    <a:bodyPr/>
                    <a:lstStyle/>
                    <a:p>
                      <a:r>
                        <a:rPr lang="en-US" dirty="0"/>
                        <a:t>Reputational capital, certification, skin in the game….</a:t>
                      </a:r>
                    </a:p>
                  </a:txBody>
                  <a:tcPr/>
                </a:tc>
                <a:tc>
                  <a:txBody>
                    <a:bodyPr/>
                    <a:lstStyle/>
                    <a:p>
                      <a:r>
                        <a:rPr lang="en-US" dirty="0"/>
                        <a:t>Guarantee protection, user review….</a:t>
                      </a:r>
                    </a:p>
                  </a:txBody>
                  <a:tcPr/>
                </a:tc>
                <a:extLst>
                  <a:ext uri="{0D108BD9-81ED-4DB2-BD59-A6C34878D82A}">
                    <a16:rowId xmlns:a16="http://schemas.microsoft.com/office/drawing/2014/main" val="4152906060"/>
                  </a:ext>
                </a:extLst>
              </a:tr>
              <a:tr h="1029660">
                <a:tc>
                  <a:txBody>
                    <a:bodyPr/>
                    <a:lstStyle/>
                    <a:p>
                      <a:r>
                        <a:rPr lang="en-US" dirty="0"/>
                        <a:t>Economic functions</a:t>
                      </a:r>
                    </a:p>
                  </a:txBody>
                  <a:tcPr/>
                </a:tc>
                <a:tc>
                  <a:txBody>
                    <a:bodyPr/>
                    <a:lstStyle/>
                    <a:p>
                      <a:r>
                        <a:rPr lang="en-US" dirty="0"/>
                        <a:t>Mitigating information asymmetry, reducing cost of capital….</a:t>
                      </a:r>
                    </a:p>
                  </a:txBody>
                  <a:tcPr/>
                </a:tc>
                <a:tc>
                  <a:txBody>
                    <a:bodyPr/>
                    <a:lstStyle/>
                    <a:p>
                      <a:r>
                        <a:rPr lang="en-US" dirty="0"/>
                        <a:t>Mitigating information asymmetry, reducing cost of goods….</a:t>
                      </a:r>
                    </a:p>
                  </a:txBody>
                  <a:tcPr/>
                </a:tc>
                <a:extLst>
                  <a:ext uri="{0D108BD9-81ED-4DB2-BD59-A6C34878D82A}">
                    <a16:rowId xmlns:a16="http://schemas.microsoft.com/office/drawing/2014/main" val="4149663253"/>
                  </a:ext>
                </a:extLst>
              </a:tr>
            </a:tbl>
          </a:graphicData>
        </a:graphic>
      </p:graphicFrame>
    </p:spTree>
    <p:extLst>
      <p:ext uri="{BB962C8B-B14F-4D97-AF65-F5344CB8AC3E}">
        <p14:creationId xmlns:p14="http://schemas.microsoft.com/office/powerpoint/2010/main" val="1399597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dirty="0"/>
              <a:t>I. </a:t>
            </a:r>
            <a:r>
              <a:rPr lang="en-US" sz="2000" dirty="0"/>
              <a:t>Commercial banks vs. investment banks (IBs)</a:t>
            </a:r>
          </a:p>
          <a:p>
            <a:r>
              <a:rPr lang="en-US" sz="2000" dirty="0"/>
              <a:t>II Investment banks’ roles in dealing with informational asymmetry</a:t>
            </a:r>
          </a:p>
          <a:p>
            <a:r>
              <a:rPr lang="en-US" sz="2000" dirty="0"/>
              <a:t>III. Relationship, reputation, and certification</a:t>
            </a:r>
          </a:p>
          <a:p>
            <a:r>
              <a:rPr lang="en-US" sz="2000" dirty="0"/>
              <a:t>IV. Organizational structure and categories of banks</a:t>
            </a:r>
          </a:p>
          <a:p>
            <a:r>
              <a:rPr lang="en-US" sz="2000" dirty="0"/>
              <a:t>V. Career in IB</a:t>
            </a:r>
          </a:p>
        </p:txBody>
      </p:sp>
    </p:spTree>
    <p:extLst>
      <p:ext uri="{BB962C8B-B14F-4D97-AF65-F5344CB8AC3E}">
        <p14:creationId xmlns:p14="http://schemas.microsoft.com/office/powerpoint/2010/main" val="7154223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League table</a:t>
            </a:r>
          </a:p>
        </p:txBody>
      </p:sp>
      <p:pic>
        <p:nvPicPr>
          <p:cNvPr id="6" name="Content Placeholder 5"/>
          <p:cNvPicPr>
            <a:picLocks noGrp="1" noChangeAspect="1"/>
          </p:cNvPicPr>
          <p:nvPr>
            <p:ph idx="1"/>
          </p:nvPr>
        </p:nvPicPr>
        <p:blipFill rotWithShape="1">
          <a:blip r:embed="rId2"/>
          <a:srcRect l="23381" t="9116" r="16445" b="10534"/>
          <a:stretch/>
        </p:blipFill>
        <p:spPr>
          <a:xfrm>
            <a:off x="2592924" y="1709928"/>
            <a:ext cx="8489603" cy="4800600"/>
          </a:xfrm>
          <a:prstGeom prst="rect">
            <a:avLst/>
          </a:prstGeom>
        </p:spPr>
      </p:pic>
    </p:spTree>
    <p:extLst>
      <p:ext uri="{BB962C8B-B14F-4D97-AF65-F5344CB8AC3E}">
        <p14:creationId xmlns:p14="http://schemas.microsoft.com/office/powerpoint/2010/main" val="9187009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businesses of an IB </a:t>
            </a:r>
            <a:br>
              <a:rPr lang="en-US" dirty="0"/>
            </a:br>
            <a:r>
              <a:rPr lang="en-US" dirty="0"/>
              <a:t>(from GS’s website)</a:t>
            </a:r>
          </a:p>
        </p:txBody>
      </p:sp>
      <p:sp>
        <p:nvSpPr>
          <p:cNvPr id="3" name="Content Placeholder 2"/>
          <p:cNvSpPr>
            <a:spLocks noGrp="1"/>
          </p:cNvSpPr>
          <p:nvPr>
            <p:ph idx="1"/>
          </p:nvPr>
        </p:nvSpPr>
        <p:spPr>
          <a:xfrm>
            <a:off x="2589212" y="2081048"/>
            <a:ext cx="8915400" cy="4666593"/>
          </a:xfrm>
        </p:spPr>
        <p:txBody>
          <a:bodyPr>
            <a:normAutofit fontScale="70000" lnSpcReduction="20000"/>
          </a:bodyPr>
          <a:lstStyle/>
          <a:p>
            <a:pPr fontAlgn="base"/>
            <a:r>
              <a:rPr lang="en-US" dirty="0"/>
              <a:t>Goldman Sachs commits people, capital and ideas to help our clients, shareholders and the communities we serve to grow. At Goldman Sachs, we:</a:t>
            </a:r>
          </a:p>
          <a:p>
            <a:pPr fontAlgn="base"/>
            <a:r>
              <a:rPr lang="en-US" b="1" cap="all" dirty="0"/>
              <a:t>ADVISE</a:t>
            </a:r>
          </a:p>
          <a:p>
            <a:pPr fontAlgn="base"/>
            <a:r>
              <a:rPr lang="en-US" dirty="0"/>
              <a:t>We advise companies on buying and selling businesses, raising capital and managing risks, which enables them to grow.</a:t>
            </a:r>
          </a:p>
          <a:p>
            <a:pPr fontAlgn="base"/>
            <a:r>
              <a:rPr lang="en-US" b="1" cap="all" dirty="0"/>
              <a:t>FINANCE</a:t>
            </a:r>
          </a:p>
          <a:p>
            <a:pPr fontAlgn="base"/>
            <a:r>
              <a:rPr lang="en-US" dirty="0"/>
              <a:t>We help local, state and national governments finance their operations so they can invest in infrastructure, like schools, hospitals and roads.</a:t>
            </a:r>
          </a:p>
          <a:p>
            <a:pPr fontAlgn="base"/>
            <a:r>
              <a:rPr lang="en-US" b="1" cap="all" dirty="0"/>
              <a:t>TRANSACT</a:t>
            </a:r>
          </a:p>
          <a:p>
            <a:pPr fontAlgn="base"/>
            <a:r>
              <a:rPr lang="en-US" dirty="0"/>
              <a:t>We transact for our clients in all key financial markets, including equities, bonds, currencies and commodities, so that capital flows, jobs are created and economies can grow.</a:t>
            </a:r>
          </a:p>
          <a:p>
            <a:pPr fontAlgn="base"/>
            <a:r>
              <a:rPr lang="en-US" b="1" cap="all" dirty="0"/>
              <a:t>SUPPORT</a:t>
            </a:r>
          </a:p>
          <a:p>
            <a:pPr fontAlgn="base"/>
            <a:r>
              <a:rPr lang="en-US" dirty="0"/>
              <a:t>We help markets remain efficient and liquid, so investors and companies can meet their needs, whether to invest, raise money or manage risk.</a:t>
            </a:r>
          </a:p>
          <a:p>
            <a:pPr fontAlgn="base"/>
            <a:r>
              <a:rPr lang="en-US" b="1" cap="all" dirty="0"/>
              <a:t>MANAGE</a:t>
            </a:r>
          </a:p>
          <a:p>
            <a:pPr fontAlgn="base"/>
            <a:r>
              <a:rPr lang="en-US" dirty="0"/>
              <a:t>We preserve and grow assets for institutions, including mutual funds, pension funds and foundations, as well as individuals.</a:t>
            </a:r>
          </a:p>
          <a:p>
            <a:pPr fontAlgn="base"/>
            <a:r>
              <a:rPr lang="en-US" b="1" cap="all" dirty="0"/>
              <a:t>INVEST</a:t>
            </a:r>
          </a:p>
          <a:p>
            <a:pPr fontAlgn="base"/>
            <a:r>
              <a:rPr lang="en-US" dirty="0"/>
              <a:t>We invest our capital alongside our clients' capital to help businesses grow.</a:t>
            </a:r>
          </a:p>
          <a:p>
            <a:endParaRPr lang="en-US" dirty="0"/>
          </a:p>
        </p:txBody>
      </p:sp>
    </p:spTree>
    <p:extLst>
      <p:ext uri="{BB962C8B-B14F-4D97-AF65-F5344CB8AC3E}">
        <p14:creationId xmlns:p14="http://schemas.microsoft.com/office/powerpoint/2010/main" val="179329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3D (2D) matrix</a:t>
            </a:r>
          </a:p>
        </p:txBody>
      </p:sp>
      <p:sp>
        <p:nvSpPr>
          <p:cNvPr id="3" name="Content Placeholder 2"/>
          <p:cNvSpPr>
            <a:spLocks noGrp="1"/>
          </p:cNvSpPr>
          <p:nvPr>
            <p:ph idx="1"/>
          </p:nvPr>
        </p:nvSpPr>
        <p:spPr>
          <a:xfrm>
            <a:off x="2589212" y="1708220"/>
            <a:ext cx="8915400" cy="4853354"/>
          </a:xfrm>
        </p:spPr>
        <p:txBody>
          <a:bodyPr>
            <a:normAutofit lnSpcReduction="10000"/>
          </a:bodyPr>
          <a:lstStyle/>
          <a:p>
            <a:r>
              <a:rPr lang="en-US" sz="2000" dirty="0"/>
              <a:t>An IBD within a mega IB is often organizing into 3 sets of groups: (1) country groups; e.g., US, UK, China, etc., (2) industry (coverage) groups; e.g., media, energy, timber, telecom, etc., and (3) product groups; e.g., M&amp;A, ECM, DCM, etc.</a:t>
            </a:r>
          </a:p>
          <a:p>
            <a:r>
              <a:rPr lang="en-US" sz="2000" dirty="0"/>
              <a:t>Coverage banker: a banker who literally covers an industry (or occasionally a country).</a:t>
            </a:r>
          </a:p>
          <a:p>
            <a:r>
              <a:rPr lang="en-US" sz="2000" dirty="0"/>
              <a:t>When an international deal emerges, it is often managed by the interaction of three groups: one particular country group (assuring geographically coverage), one particular industry group (contributing industry-specific knowledge), and one particular product group (contributing product-specific knowledge).</a:t>
            </a:r>
          </a:p>
          <a:p>
            <a:r>
              <a:rPr lang="en-US" sz="2000" dirty="0"/>
              <a:t>For a domestic deal, 2D matrix is used: industry group + product group.</a:t>
            </a:r>
          </a:p>
          <a:p>
            <a:r>
              <a:rPr lang="en-US" sz="2000" dirty="0"/>
              <a:t>If you are recruited by a BB in the U.S., you are likely to be placed into either a particular industry group or a particular product group.</a:t>
            </a:r>
          </a:p>
        </p:txBody>
      </p:sp>
    </p:spTree>
    <p:extLst>
      <p:ext uri="{BB962C8B-B14F-4D97-AF65-F5344CB8AC3E}">
        <p14:creationId xmlns:p14="http://schemas.microsoft.com/office/powerpoint/2010/main" val="1329958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619F6-64EC-2445-814E-CABE8C1EC49D}"/>
              </a:ext>
            </a:extLst>
          </p:cNvPr>
          <p:cNvSpPr>
            <a:spLocks noGrp="1"/>
          </p:cNvSpPr>
          <p:nvPr>
            <p:ph type="title"/>
          </p:nvPr>
        </p:nvSpPr>
        <p:spPr/>
        <p:txBody>
          <a:bodyPr/>
          <a:lstStyle/>
          <a:p>
            <a:r>
              <a:rPr lang="en-US" dirty="0"/>
              <a:t>Barclays’ industry groups (IBD)</a:t>
            </a:r>
          </a:p>
        </p:txBody>
      </p:sp>
      <p:sp>
        <p:nvSpPr>
          <p:cNvPr id="3" name="Content Placeholder 2">
            <a:extLst>
              <a:ext uri="{FF2B5EF4-FFF2-40B4-BE49-F238E27FC236}">
                <a16:creationId xmlns:a16="http://schemas.microsoft.com/office/drawing/2014/main" id="{AD51D13C-5C8A-7D4F-98A7-CEA0FBBA272F}"/>
              </a:ext>
            </a:extLst>
          </p:cNvPr>
          <p:cNvSpPr>
            <a:spLocks noGrp="1"/>
          </p:cNvSpPr>
          <p:nvPr>
            <p:ph idx="1"/>
          </p:nvPr>
        </p:nvSpPr>
        <p:spPr>
          <a:xfrm>
            <a:off x="2589212" y="1806221"/>
            <a:ext cx="8915400" cy="4628445"/>
          </a:xfrm>
        </p:spPr>
        <p:txBody>
          <a:bodyPr>
            <a:normAutofit/>
          </a:bodyPr>
          <a:lstStyle/>
          <a:p>
            <a:r>
              <a:rPr lang="en-US" sz="2000" dirty="0"/>
              <a:t>From Barclays’ corporate website, “Our industry coverage teams include:</a:t>
            </a:r>
          </a:p>
          <a:p>
            <a:r>
              <a:rPr lang="en-US" sz="2000" dirty="0"/>
              <a:t>Consumer Retail</a:t>
            </a:r>
          </a:p>
          <a:p>
            <a:r>
              <a:rPr lang="en-US" sz="2000" dirty="0"/>
              <a:t>Financial Institutions (FIG: financial institutions group)</a:t>
            </a:r>
          </a:p>
          <a:p>
            <a:r>
              <a:rPr lang="en-US" sz="2000" dirty="0"/>
              <a:t>Financial Sponsors</a:t>
            </a:r>
          </a:p>
          <a:p>
            <a:r>
              <a:rPr lang="en-US" sz="2000" dirty="0"/>
              <a:t>Healthcare</a:t>
            </a:r>
          </a:p>
          <a:p>
            <a:r>
              <a:rPr lang="en-US" sz="2000" dirty="0"/>
              <a:t>Industrials</a:t>
            </a:r>
          </a:p>
          <a:p>
            <a:r>
              <a:rPr lang="en-US" sz="2000" dirty="0"/>
              <a:t>Natural Resources</a:t>
            </a:r>
          </a:p>
          <a:p>
            <a:r>
              <a:rPr lang="en-US" sz="2000" dirty="0"/>
              <a:t>Power &amp; Utilities</a:t>
            </a:r>
          </a:p>
          <a:p>
            <a:r>
              <a:rPr lang="en-US" sz="2000" dirty="0"/>
              <a:t>Real Estate</a:t>
            </a:r>
          </a:p>
          <a:p>
            <a:r>
              <a:rPr lang="en-US" sz="2000" dirty="0"/>
              <a:t>Technology, Media and Telecommunications”</a:t>
            </a:r>
          </a:p>
          <a:p>
            <a:pPr marL="0" indent="0">
              <a:buNone/>
            </a:pPr>
            <a:endParaRPr lang="en-US" dirty="0"/>
          </a:p>
        </p:txBody>
      </p:sp>
    </p:spTree>
    <p:extLst>
      <p:ext uri="{BB962C8B-B14F-4D97-AF65-F5344CB8AC3E}">
        <p14:creationId xmlns:p14="http://schemas.microsoft.com/office/powerpoint/2010/main" val="29595777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78F80-C237-D146-8B57-2FA4B624A0BC}"/>
              </a:ext>
            </a:extLst>
          </p:cNvPr>
          <p:cNvSpPr>
            <a:spLocks noGrp="1"/>
          </p:cNvSpPr>
          <p:nvPr>
            <p:ph type="title"/>
          </p:nvPr>
        </p:nvSpPr>
        <p:spPr/>
        <p:txBody>
          <a:bodyPr/>
          <a:lstStyle/>
          <a:p>
            <a:r>
              <a:rPr lang="en-US" dirty="0"/>
              <a:t>Industry groups</a:t>
            </a:r>
          </a:p>
        </p:txBody>
      </p:sp>
      <p:sp>
        <p:nvSpPr>
          <p:cNvPr id="3" name="Content Placeholder 2">
            <a:extLst>
              <a:ext uri="{FF2B5EF4-FFF2-40B4-BE49-F238E27FC236}">
                <a16:creationId xmlns:a16="http://schemas.microsoft.com/office/drawing/2014/main" id="{18257C98-4981-3449-AB6C-F621774FE5A6}"/>
              </a:ext>
            </a:extLst>
          </p:cNvPr>
          <p:cNvSpPr>
            <a:spLocks noGrp="1"/>
          </p:cNvSpPr>
          <p:nvPr>
            <p:ph idx="1"/>
          </p:nvPr>
        </p:nvSpPr>
        <p:spPr/>
        <p:txBody>
          <a:bodyPr>
            <a:normAutofit/>
          </a:bodyPr>
          <a:lstStyle/>
          <a:p>
            <a:r>
              <a:rPr lang="en-US" sz="2000" dirty="0"/>
              <a:t>Professionals in an industry group focus more on knowledge of the industry and those firms within.</a:t>
            </a:r>
          </a:p>
          <a:p>
            <a:r>
              <a:rPr lang="en-US" sz="2000" dirty="0"/>
              <a:t>Professionals in an industry group are often referred as coverage bankers.</a:t>
            </a:r>
          </a:p>
          <a:p>
            <a:r>
              <a:rPr lang="en-US" sz="2000" dirty="0"/>
              <a:t>Coverage bankers often play an important role of initiating a deal.</a:t>
            </a:r>
          </a:p>
          <a:p>
            <a:r>
              <a:rPr lang="en-US" sz="2000" dirty="0"/>
              <a:t>Coverage bankers often build and maintain pro forma 3 statements for companies within their industries.</a:t>
            </a:r>
          </a:p>
        </p:txBody>
      </p:sp>
    </p:spTree>
    <p:extLst>
      <p:ext uri="{BB962C8B-B14F-4D97-AF65-F5344CB8AC3E}">
        <p14:creationId xmlns:p14="http://schemas.microsoft.com/office/powerpoint/2010/main" val="31009816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5342F-561C-7C47-88CD-D1E05C334E8A}"/>
              </a:ext>
            </a:extLst>
          </p:cNvPr>
          <p:cNvSpPr>
            <a:spLocks noGrp="1"/>
          </p:cNvSpPr>
          <p:nvPr>
            <p:ph type="title"/>
          </p:nvPr>
        </p:nvSpPr>
        <p:spPr/>
        <p:txBody>
          <a:bodyPr/>
          <a:lstStyle/>
          <a:p>
            <a:r>
              <a:rPr lang="en-US" dirty="0"/>
              <a:t>Barclays’ product groups (IBD)</a:t>
            </a:r>
          </a:p>
        </p:txBody>
      </p:sp>
      <p:sp>
        <p:nvSpPr>
          <p:cNvPr id="3" name="Content Placeholder 2">
            <a:extLst>
              <a:ext uri="{FF2B5EF4-FFF2-40B4-BE49-F238E27FC236}">
                <a16:creationId xmlns:a16="http://schemas.microsoft.com/office/drawing/2014/main" id="{C4A37BA1-C0BC-C948-846B-09D1B9529572}"/>
              </a:ext>
            </a:extLst>
          </p:cNvPr>
          <p:cNvSpPr>
            <a:spLocks noGrp="1"/>
          </p:cNvSpPr>
          <p:nvPr>
            <p:ph idx="1"/>
          </p:nvPr>
        </p:nvSpPr>
        <p:spPr>
          <a:xfrm>
            <a:off x="2589212" y="1433690"/>
            <a:ext cx="8915400" cy="5315454"/>
          </a:xfrm>
        </p:spPr>
        <p:txBody>
          <a:bodyPr>
            <a:noAutofit/>
          </a:bodyPr>
          <a:lstStyle/>
          <a:p>
            <a:r>
              <a:rPr lang="en-US" dirty="0"/>
              <a:t>Mergers and Acquisitions</a:t>
            </a:r>
            <a:r>
              <a:rPr lang="en-US" b="1" dirty="0"/>
              <a:t> </a:t>
            </a:r>
            <a:r>
              <a:rPr lang="en-US" dirty="0"/>
              <a:t>(Topic #8): “delivers strategic (</a:t>
            </a:r>
            <a:r>
              <a:rPr lang="en-US" dirty="0">
                <a:solidFill>
                  <a:srgbClr val="FF0000"/>
                </a:solidFill>
              </a:rPr>
              <a:t>advisory</a:t>
            </a:r>
            <a:r>
              <a:rPr lang="en-US" dirty="0"/>
              <a:t>)… services.”</a:t>
            </a:r>
          </a:p>
          <a:p>
            <a:r>
              <a:rPr lang="en-US" dirty="0"/>
              <a:t>Debt Capital Markets (DCM) (Topic #5): “We are a leader in the </a:t>
            </a:r>
            <a:r>
              <a:rPr lang="en-US" dirty="0">
                <a:solidFill>
                  <a:srgbClr val="FF0000"/>
                </a:solidFill>
              </a:rPr>
              <a:t>investment grade </a:t>
            </a:r>
            <a:r>
              <a:rPr lang="en-US" dirty="0"/>
              <a:t>fixed income markets … to </a:t>
            </a:r>
            <a:r>
              <a:rPr lang="en-US" dirty="0">
                <a:solidFill>
                  <a:schemeClr val="tx1"/>
                </a:solidFill>
              </a:rPr>
              <a:t>originate</a:t>
            </a:r>
            <a:r>
              <a:rPr lang="en-US" dirty="0"/>
              <a:t> and structure deals.” Focus more on debt deals for everyday business.</a:t>
            </a:r>
          </a:p>
          <a:p>
            <a:r>
              <a:rPr lang="en-US" dirty="0"/>
              <a:t>Equity Capital Markets (ECM) (Topic #3): provides products and services across pre-IPO private placements, “IPOs, follow-on </a:t>
            </a:r>
            <a:r>
              <a:rPr lang="en-US" dirty="0">
                <a:solidFill>
                  <a:schemeClr val="tx1"/>
                </a:solidFill>
              </a:rPr>
              <a:t>offerings</a:t>
            </a:r>
            <a:r>
              <a:rPr lang="en-US" dirty="0"/>
              <a:t>, block trades and private placements.”</a:t>
            </a:r>
          </a:p>
          <a:p>
            <a:r>
              <a:rPr lang="en-US" dirty="0"/>
              <a:t>Leveraged Finance: (Topics #5, 6) “arranger and </a:t>
            </a:r>
            <a:r>
              <a:rPr lang="en-US" dirty="0">
                <a:solidFill>
                  <a:srgbClr val="FF0000"/>
                </a:solidFill>
              </a:rPr>
              <a:t>underwriter</a:t>
            </a:r>
            <a:r>
              <a:rPr lang="en-US" dirty="0"/>
              <a:t> of debt capital in </a:t>
            </a:r>
            <a:r>
              <a:rPr lang="en-US" dirty="0">
                <a:solidFill>
                  <a:srgbClr val="FF0000"/>
                </a:solidFill>
              </a:rPr>
              <a:t>high yield </a:t>
            </a:r>
            <a:r>
              <a:rPr lang="en-US" dirty="0"/>
              <a:t>markets, providing clients with strategic advice … (on) </a:t>
            </a:r>
            <a:r>
              <a:rPr lang="en-US" dirty="0">
                <a:solidFill>
                  <a:schemeClr val="tx1"/>
                </a:solidFill>
              </a:rPr>
              <a:t>origination</a:t>
            </a:r>
            <a:r>
              <a:rPr lang="en-US" dirty="0"/>
              <a:t>, structuring and syndication.” The fee is on average slightly &gt; 1%, which is greater than that of DCM deals (on average &lt; 0.5%). Focus more on M&amp;A and LBO scenarios.</a:t>
            </a:r>
          </a:p>
          <a:p>
            <a:r>
              <a:rPr lang="en-US" dirty="0"/>
              <a:t>Although Barclays’ does not list “</a:t>
            </a:r>
            <a:r>
              <a:rPr lang="en-US" b="1" dirty="0"/>
              <a:t>restructuring</a:t>
            </a:r>
            <a:r>
              <a:rPr lang="en-US" dirty="0"/>
              <a:t>” (Topic #9) as a product group on its website, most major banks are in the business of restructuring.</a:t>
            </a:r>
          </a:p>
          <a:p>
            <a:r>
              <a:rPr lang="en-US" dirty="0"/>
              <a:t>Risk Solution (BSAD 183): “manage (clients’) exposure to financial risks, including rates, FX and Enterprise Risk Management.”</a:t>
            </a:r>
            <a:r>
              <a:rPr lang="en-US" sz="2000" dirty="0"/>
              <a:t> </a:t>
            </a:r>
          </a:p>
        </p:txBody>
      </p:sp>
    </p:spTree>
    <p:extLst>
      <p:ext uri="{BB962C8B-B14F-4D97-AF65-F5344CB8AC3E}">
        <p14:creationId xmlns:p14="http://schemas.microsoft.com/office/powerpoint/2010/main" val="8316994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B572E-7CB9-EB43-B8C3-14D90B74EDD0}"/>
              </a:ext>
            </a:extLst>
          </p:cNvPr>
          <p:cNvSpPr>
            <a:spLocks noGrp="1"/>
          </p:cNvSpPr>
          <p:nvPr>
            <p:ph type="title"/>
          </p:nvPr>
        </p:nvSpPr>
        <p:spPr/>
        <p:txBody>
          <a:bodyPr/>
          <a:lstStyle/>
          <a:p>
            <a:r>
              <a:rPr lang="en-US" dirty="0"/>
              <a:t>Product groups</a:t>
            </a:r>
          </a:p>
        </p:txBody>
      </p:sp>
      <p:sp>
        <p:nvSpPr>
          <p:cNvPr id="3" name="Content Placeholder 2">
            <a:extLst>
              <a:ext uri="{FF2B5EF4-FFF2-40B4-BE49-F238E27FC236}">
                <a16:creationId xmlns:a16="http://schemas.microsoft.com/office/drawing/2014/main" id="{2AD215E0-E7A7-2343-8B40-C5094390A110}"/>
              </a:ext>
            </a:extLst>
          </p:cNvPr>
          <p:cNvSpPr>
            <a:spLocks noGrp="1"/>
          </p:cNvSpPr>
          <p:nvPr>
            <p:ph idx="1"/>
          </p:nvPr>
        </p:nvSpPr>
        <p:spPr>
          <a:xfrm>
            <a:off x="2589212" y="1894490"/>
            <a:ext cx="8915400" cy="4611414"/>
          </a:xfrm>
        </p:spPr>
        <p:txBody>
          <a:bodyPr>
            <a:normAutofit lnSpcReduction="10000"/>
          </a:bodyPr>
          <a:lstStyle/>
          <a:p>
            <a:r>
              <a:rPr lang="en-US" sz="2000" dirty="0"/>
              <a:t>Professionals in a product group are specialists in specific transactional models and mechanisms - M&amp;A model, LBO model, or restructuring.</a:t>
            </a:r>
          </a:p>
          <a:p>
            <a:r>
              <a:rPr lang="en-US" sz="2000" dirty="0"/>
              <a:t>They do deals across all industries, and would not generally learn an industry as deep as coverage bankers.</a:t>
            </a:r>
          </a:p>
          <a:p>
            <a:r>
              <a:rPr lang="en-US" sz="2000" dirty="0"/>
              <a:t>DCM vs. Leveraged Finance: DCM is more about tracking debt market conditions and activities, possibly working on investment grade deals, and may serves as the liaison among deal bankers, traders, and sales team.  Leveraged Finance is more about high-yield debt and focuses more on M&amp;A financing and structuring (may be an assisting role), credit analysis for debt capacity, and client interaction.</a:t>
            </a:r>
          </a:p>
          <a:p>
            <a:r>
              <a:rPr lang="en-US" sz="2000" dirty="0"/>
              <a:t>ECM is functionally similar to DCM, and the main difference is that ECM is about equity market.  Again, ECM bankers often serve as liaison among bankers, traders, and sales force.</a:t>
            </a:r>
          </a:p>
        </p:txBody>
      </p:sp>
    </p:spTree>
    <p:extLst>
      <p:ext uri="{BB962C8B-B14F-4D97-AF65-F5344CB8AC3E}">
        <p14:creationId xmlns:p14="http://schemas.microsoft.com/office/powerpoint/2010/main" val="25391315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947D5-0491-2D4C-9673-F77C8581DF83}"/>
              </a:ext>
            </a:extLst>
          </p:cNvPr>
          <p:cNvSpPr>
            <a:spLocks noGrp="1"/>
          </p:cNvSpPr>
          <p:nvPr>
            <p:ph type="title"/>
          </p:nvPr>
        </p:nvSpPr>
        <p:spPr/>
        <p:txBody>
          <a:bodyPr/>
          <a:lstStyle/>
          <a:p>
            <a:r>
              <a:rPr lang="en-US" dirty="0"/>
              <a:t>Underwriting vs. best efforts</a:t>
            </a:r>
          </a:p>
        </p:txBody>
      </p:sp>
      <p:sp>
        <p:nvSpPr>
          <p:cNvPr id="3" name="Content Placeholder 2">
            <a:extLst>
              <a:ext uri="{FF2B5EF4-FFF2-40B4-BE49-F238E27FC236}">
                <a16:creationId xmlns:a16="http://schemas.microsoft.com/office/drawing/2014/main" id="{2D93C652-0E26-944B-A0F3-814BEC7CF545}"/>
              </a:ext>
            </a:extLst>
          </p:cNvPr>
          <p:cNvSpPr>
            <a:spLocks noGrp="1"/>
          </p:cNvSpPr>
          <p:nvPr>
            <p:ph idx="1"/>
          </p:nvPr>
        </p:nvSpPr>
        <p:spPr>
          <a:xfrm>
            <a:off x="2589212" y="1983036"/>
            <a:ext cx="8915400" cy="4296578"/>
          </a:xfrm>
        </p:spPr>
        <p:txBody>
          <a:bodyPr>
            <a:normAutofit lnSpcReduction="10000"/>
          </a:bodyPr>
          <a:lstStyle/>
          <a:p>
            <a:r>
              <a:rPr lang="en-US" sz="2000" dirty="0"/>
              <a:t>Underwriting: investment banks buy securities, such as bonds and stocks, from an issuer and then sell them to the final investors. </a:t>
            </a:r>
          </a:p>
          <a:p>
            <a:r>
              <a:rPr lang="en-US" sz="2000" dirty="0"/>
              <a:t>Underwriters are not brokers: underwriters bear inventory risk in the sense that IBs may run into the danger of underwriting the issue at a price that is too high and cannot sell it at the expected price or cannot sell it in a reasonable time horizon.</a:t>
            </a:r>
          </a:p>
          <a:p>
            <a:r>
              <a:rPr lang="en-US" sz="2000" dirty="0"/>
              <a:t>Thus, underwriting requires a higher fee.</a:t>
            </a:r>
          </a:p>
          <a:p>
            <a:r>
              <a:rPr lang="en-US" sz="2000" dirty="0"/>
              <a:t>Financial economics of underwriting (or, why underwriting): skin in the game to deal with (a particular high level of) information asymmetry.</a:t>
            </a:r>
          </a:p>
          <a:p>
            <a:r>
              <a:rPr lang="en-US" sz="2000" dirty="0"/>
              <a:t>In contrast, in a best efforts agreement, the bank is virtually a broker and does not buy securities; it only helps to sell.  The issuer bears the inventory risk.</a:t>
            </a:r>
          </a:p>
        </p:txBody>
      </p:sp>
    </p:spTree>
    <p:extLst>
      <p:ext uri="{BB962C8B-B14F-4D97-AF65-F5344CB8AC3E}">
        <p14:creationId xmlns:p14="http://schemas.microsoft.com/office/powerpoint/2010/main" val="2199721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organizational structure of JPM</a:t>
            </a:r>
          </a:p>
        </p:txBody>
      </p:sp>
      <p:pic>
        <p:nvPicPr>
          <p:cNvPr id="4" name="Content Placeholder 3">
            <a:extLst>
              <a:ext uri="{FF2B5EF4-FFF2-40B4-BE49-F238E27FC236}">
                <a16:creationId xmlns:a16="http://schemas.microsoft.com/office/drawing/2014/main" id="{88EB80C0-E109-D74C-BF87-C9BD587759D7}"/>
              </a:ext>
            </a:extLst>
          </p:cNvPr>
          <p:cNvPicPr>
            <a:picLocks noGrp="1" noChangeAspect="1"/>
          </p:cNvPicPr>
          <p:nvPr>
            <p:ph idx="1"/>
          </p:nvPr>
        </p:nvPicPr>
        <p:blipFill rotWithShape="1">
          <a:blip r:embed="rId2"/>
          <a:srcRect l="16733" t="20074" r="4456" b="24487"/>
          <a:stretch/>
        </p:blipFill>
        <p:spPr>
          <a:xfrm>
            <a:off x="2424223" y="2094613"/>
            <a:ext cx="9250326" cy="4508205"/>
          </a:xfrm>
          <a:prstGeom prst="rect">
            <a:avLst/>
          </a:prstGeom>
        </p:spPr>
      </p:pic>
    </p:spTree>
    <p:extLst>
      <p:ext uri="{BB962C8B-B14F-4D97-AF65-F5344CB8AC3E}">
        <p14:creationId xmlns:p14="http://schemas.microsoft.com/office/powerpoint/2010/main" val="3342302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possible structure of a deal team</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08616797"/>
              </p:ext>
            </p:extLst>
          </p:nvPr>
        </p:nvGraphicFramePr>
        <p:xfrm>
          <a:off x="528638" y="1514475"/>
          <a:ext cx="11315700" cy="50149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4567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Commercial banking vs. investment banking</a:t>
            </a:r>
          </a:p>
        </p:txBody>
      </p:sp>
      <p:sp>
        <p:nvSpPr>
          <p:cNvPr id="3" name="Content Placeholder 2"/>
          <p:cNvSpPr>
            <a:spLocks noGrp="1"/>
          </p:cNvSpPr>
          <p:nvPr>
            <p:ph idx="1"/>
          </p:nvPr>
        </p:nvSpPr>
        <p:spPr/>
        <p:txBody>
          <a:bodyPr>
            <a:normAutofit/>
          </a:bodyPr>
          <a:lstStyle/>
          <a:p>
            <a:r>
              <a:rPr lang="en-US" sz="2000" dirty="0"/>
              <a:t>Commercial banking/depository institutions: borrowing money mainly in the form of deposits (checkable, time, and savings deposits) and lend money to firms, governments, and households.</a:t>
            </a:r>
          </a:p>
          <a:p>
            <a:r>
              <a:rPr lang="en-US" sz="2000" dirty="0"/>
              <a:t>Investment banking (IB): all else banking activities not classifiable as commercial banking.</a:t>
            </a:r>
          </a:p>
          <a:p>
            <a:r>
              <a:rPr lang="en-US" sz="2000" dirty="0"/>
              <a:t>Investment banking thus includes a rather heterogeneous set of banking activities.</a:t>
            </a:r>
          </a:p>
          <a:p>
            <a:r>
              <a:rPr lang="en-US" sz="2000" dirty="0"/>
              <a:t>Universal banks: banks that perform both commercial and investment banking activities.</a:t>
            </a:r>
          </a:p>
        </p:txBody>
      </p:sp>
    </p:spTree>
    <p:extLst>
      <p:ext uri="{BB962C8B-B14F-4D97-AF65-F5344CB8AC3E}">
        <p14:creationId xmlns:p14="http://schemas.microsoft.com/office/powerpoint/2010/main" val="18056920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0CE5D-7F3B-5B40-9E9F-504DF361719C}"/>
              </a:ext>
            </a:extLst>
          </p:cNvPr>
          <p:cNvSpPr>
            <a:spLocks noGrp="1"/>
          </p:cNvSpPr>
          <p:nvPr>
            <p:ph type="title"/>
          </p:nvPr>
        </p:nvSpPr>
        <p:spPr/>
        <p:txBody>
          <a:bodyPr/>
          <a:lstStyle/>
          <a:p>
            <a:r>
              <a:rPr lang="en-US" dirty="0"/>
              <a:t>Another common grouping of jobs</a:t>
            </a:r>
          </a:p>
        </p:txBody>
      </p:sp>
      <p:sp>
        <p:nvSpPr>
          <p:cNvPr id="3" name="Content Placeholder 2">
            <a:extLst>
              <a:ext uri="{FF2B5EF4-FFF2-40B4-BE49-F238E27FC236}">
                <a16:creationId xmlns:a16="http://schemas.microsoft.com/office/drawing/2014/main" id="{8DD332E3-3334-5240-ACF3-23E38230F778}"/>
              </a:ext>
            </a:extLst>
          </p:cNvPr>
          <p:cNvSpPr>
            <a:spLocks noGrp="1"/>
          </p:cNvSpPr>
          <p:nvPr>
            <p:ph idx="1"/>
          </p:nvPr>
        </p:nvSpPr>
        <p:spPr>
          <a:xfrm>
            <a:off x="2589212" y="2133599"/>
            <a:ext cx="8915400" cy="4373217"/>
          </a:xfrm>
        </p:spPr>
        <p:txBody>
          <a:bodyPr>
            <a:normAutofit/>
          </a:bodyPr>
          <a:lstStyle/>
          <a:p>
            <a:r>
              <a:rPr lang="en-US" sz="2400" dirty="0"/>
              <a:t>Front office jobs: those that are client facing; e.g., IBD, S&amp;T, research, etc. This course is about this segment.</a:t>
            </a:r>
          </a:p>
          <a:p>
            <a:r>
              <a:rPr lang="en-US" sz="2400" dirty="0"/>
              <a:t>Middle office jobs: those that directly support the front office; e.g., compliance, risk management, deal-related technology, etc.</a:t>
            </a:r>
          </a:p>
          <a:p>
            <a:r>
              <a:rPr lang="en-US" sz="2400" dirty="0"/>
              <a:t>Back office jobs: those that are behind the scenes; e.g., HR, settlements, routine technology, internal control.</a:t>
            </a:r>
          </a:p>
        </p:txBody>
      </p:sp>
    </p:spTree>
    <p:extLst>
      <p:ext uri="{BB962C8B-B14F-4D97-AF65-F5344CB8AC3E}">
        <p14:creationId xmlns:p14="http://schemas.microsoft.com/office/powerpoint/2010/main" val="28695690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IB job hierarchy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sz="2000" dirty="0"/>
                  <a:t>Analyst (2-3 years) </a:t>
                </a:r>
                <a14:m>
                  <m:oMath xmlns:m="http://schemas.openxmlformats.org/officeDocument/2006/math">
                    <m:r>
                      <a:rPr lang="en-US" sz="2000" b="0" i="1" smtClean="0">
                        <a:latin typeface="Cambria Math" charset="0"/>
                      </a:rPr>
                      <m:t>⇢</m:t>
                    </m:r>
                  </m:oMath>
                </a14:m>
                <a:r>
                  <a:rPr lang="en-US" sz="2000" dirty="0"/>
                  <a:t> associate (3-4 years) </a:t>
                </a:r>
                <a14:m>
                  <m:oMath xmlns:m="http://schemas.openxmlformats.org/officeDocument/2006/math">
                    <m:r>
                      <a:rPr lang="en-US" sz="2000" i="1">
                        <a:latin typeface="Cambria Math" charset="0"/>
                      </a:rPr>
                      <m:t>⇢</m:t>
                    </m:r>
                  </m:oMath>
                </a14:m>
                <a:r>
                  <a:rPr lang="en-US" sz="2000" dirty="0"/>
                  <a:t> vice president </a:t>
                </a:r>
                <a14:m>
                  <m:oMath xmlns:m="http://schemas.openxmlformats.org/officeDocument/2006/math">
                    <m:r>
                      <a:rPr lang="en-US" sz="2000" i="1">
                        <a:latin typeface="Cambria Math" charset="0"/>
                      </a:rPr>
                      <m:t>⇢</m:t>
                    </m:r>
                  </m:oMath>
                </a14:m>
                <a:r>
                  <a:rPr lang="en-US" sz="2000" dirty="0"/>
                  <a:t> (director) </a:t>
                </a:r>
                <a14:m>
                  <m:oMath xmlns:m="http://schemas.openxmlformats.org/officeDocument/2006/math">
                    <m:r>
                      <a:rPr lang="en-US" sz="2000" i="1">
                        <a:latin typeface="Cambria Math" charset="0"/>
                      </a:rPr>
                      <m:t>⇢</m:t>
                    </m:r>
                  </m:oMath>
                </a14:m>
                <a:r>
                  <a:rPr lang="en-US" sz="2000" dirty="0"/>
                  <a:t> Managing director </a:t>
                </a:r>
                <a14:m>
                  <m:oMath xmlns:m="http://schemas.openxmlformats.org/officeDocument/2006/math">
                    <m:r>
                      <a:rPr lang="en-US" sz="2000" i="1">
                        <a:latin typeface="Cambria Math" charset="0"/>
                      </a:rPr>
                      <m:t>⇢</m:t>
                    </m:r>
                  </m:oMath>
                </a14:m>
                <a:r>
                  <a:rPr lang="en-US" sz="2000" dirty="0"/>
                  <a:t> (partner)</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684" t="-806"/>
                </a:stretch>
              </a:blipFill>
            </p:spPr>
            <p:txBody>
              <a:bodyPr/>
              <a:lstStyle/>
              <a:p>
                <a:r>
                  <a:rPr lang="en-US">
                    <a:noFill/>
                  </a:rPr>
                  <a:t> </a:t>
                </a:r>
              </a:p>
            </p:txBody>
          </p:sp>
        </mc:Fallback>
      </mc:AlternateContent>
    </p:spTree>
    <p:extLst>
      <p:ext uri="{BB962C8B-B14F-4D97-AF65-F5344CB8AC3E}">
        <p14:creationId xmlns:p14="http://schemas.microsoft.com/office/powerpoint/2010/main" val="4638972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Full service vs. boutique</a:t>
            </a:r>
          </a:p>
        </p:txBody>
      </p:sp>
      <p:sp>
        <p:nvSpPr>
          <p:cNvPr id="3" name="Content Placeholder 2"/>
          <p:cNvSpPr>
            <a:spLocks noGrp="1"/>
          </p:cNvSpPr>
          <p:nvPr>
            <p:ph idx="1"/>
          </p:nvPr>
        </p:nvSpPr>
        <p:spPr/>
        <p:txBody>
          <a:bodyPr>
            <a:normAutofit lnSpcReduction="10000"/>
          </a:bodyPr>
          <a:lstStyle/>
          <a:p>
            <a:r>
              <a:rPr lang="en-US" sz="2000" dirty="0"/>
              <a:t>Bulge Bracket (BB) IBs: large, most reputable, full service IBs ( Goldman Sachs, Morgan Stanley, JP Morgan, Bank of America Merrill Lynch, Citi, Barclays, Credit Suisse, Deutsche Bank, UBS).</a:t>
            </a:r>
          </a:p>
          <a:p>
            <a:r>
              <a:rPr lang="en-US" sz="2000" dirty="0"/>
              <a:t>Middle-Market (MM) IBs: offer a variety of products and services on “smaller” deals (say &lt; 1B): e.g., Raymond James, </a:t>
            </a:r>
            <a:r>
              <a:rPr lang="en-US" sz="2000" dirty="0" err="1"/>
              <a:t>Stifel</a:t>
            </a:r>
            <a:r>
              <a:rPr lang="en-US" sz="2000" dirty="0"/>
              <a:t>, </a:t>
            </a:r>
            <a:r>
              <a:rPr lang="en-US" sz="2000" dirty="0" err="1"/>
              <a:t>Houlihan</a:t>
            </a:r>
            <a:r>
              <a:rPr lang="en-US" sz="2000" dirty="0"/>
              <a:t> </a:t>
            </a:r>
            <a:r>
              <a:rPr lang="en-US" sz="2000" dirty="0" err="1"/>
              <a:t>Lokey</a:t>
            </a:r>
            <a:r>
              <a:rPr lang="en-US" sz="2000" dirty="0"/>
              <a:t>, Solomon.</a:t>
            </a:r>
          </a:p>
          <a:p>
            <a:r>
              <a:rPr lang="en-US" sz="2000" dirty="0"/>
              <a:t>Boutique IBs: smaller IBs specializing in a particular segment of the IB market; e.g., media (the </a:t>
            </a:r>
            <a:r>
              <a:rPr lang="en-US" sz="2000" dirty="0" err="1"/>
              <a:t>Raine</a:t>
            </a:r>
            <a:r>
              <a:rPr lang="en-US" sz="2000" dirty="0"/>
              <a:t> Group), healthcare (Cain), regional IBs.</a:t>
            </a:r>
          </a:p>
          <a:p>
            <a:r>
              <a:rPr lang="en-US" sz="2000" dirty="0"/>
              <a:t>Elite Boutique (EB) IBs: e.g., </a:t>
            </a:r>
            <a:r>
              <a:rPr lang="en-US" sz="2000" dirty="0" err="1"/>
              <a:t>Evercore</a:t>
            </a:r>
            <a:r>
              <a:rPr lang="en-US" sz="2000" dirty="0"/>
              <a:t>, </a:t>
            </a:r>
            <a:r>
              <a:rPr lang="en-US" sz="2000" dirty="0" err="1"/>
              <a:t>Moelis</a:t>
            </a:r>
            <a:r>
              <a:rPr lang="en-US" sz="2000" dirty="0"/>
              <a:t>, Lazard, </a:t>
            </a:r>
            <a:r>
              <a:rPr lang="en-US" sz="2000" dirty="0" err="1"/>
              <a:t>Centerview</a:t>
            </a:r>
            <a:r>
              <a:rPr lang="en-US" sz="2000" dirty="0"/>
              <a:t>, </a:t>
            </a:r>
            <a:r>
              <a:rPr lang="en-US" sz="2000" dirty="0" err="1"/>
              <a:t>Greeenhill</a:t>
            </a:r>
            <a:r>
              <a:rPr lang="en-US" sz="2000" dirty="0"/>
              <a:t>, PJT Partners, </a:t>
            </a:r>
            <a:r>
              <a:rPr lang="en-US" sz="2000" dirty="0" err="1"/>
              <a:t>Qatalyst</a:t>
            </a:r>
            <a:r>
              <a:rPr lang="en-US" sz="2000" dirty="0"/>
              <a:t>.</a:t>
            </a:r>
          </a:p>
        </p:txBody>
      </p:sp>
    </p:spTree>
    <p:extLst>
      <p:ext uri="{BB962C8B-B14F-4D97-AF65-F5344CB8AC3E}">
        <p14:creationId xmlns:p14="http://schemas.microsoft.com/office/powerpoint/2010/main" val="14171666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Keys to professional success</a:t>
            </a:r>
          </a:p>
        </p:txBody>
      </p:sp>
      <p:sp>
        <p:nvSpPr>
          <p:cNvPr id="3" name="Content Placeholder 2"/>
          <p:cNvSpPr>
            <a:spLocks noGrp="1"/>
          </p:cNvSpPr>
          <p:nvPr>
            <p:ph idx="1"/>
          </p:nvPr>
        </p:nvSpPr>
        <p:spPr>
          <a:xfrm>
            <a:off x="2589212" y="1807535"/>
            <a:ext cx="8915400" cy="4103687"/>
          </a:xfrm>
        </p:spPr>
        <p:txBody>
          <a:bodyPr>
            <a:normAutofit/>
          </a:bodyPr>
          <a:lstStyle/>
          <a:p>
            <a:r>
              <a:rPr lang="en-US" sz="2000" dirty="0"/>
              <a:t>Reputation: develop credibility and trustworthiness within the bank and with clients.</a:t>
            </a:r>
          </a:p>
          <a:p>
            <a:r>
              <a:rPr lang="en-US" sz="2000" dirty="0"/>
              <a:t>Relationship: networking, proactive client interaction.</a:t>
            </a:r>
          </a:p>
          <a:p>
            <a:r>
              <a:rPr lang="en-US" sz="2000" dirty="0"/>
              <a:t>Team player: develop a rapport with (deal) team members.</a:t>
            </a:r>
          </a:p>
          <a:p>
            <a:r>
              <a:rPr lang="en-US" sz="2000" dirty="0"/>
              <a:t>Leadership development.</a:t>
            </a:r>
          </a:p>
          <a:p>
            <a:r>
              <a:rPr lang="en-US" sz="2000" dirty="0"/>
              <a:t>Good personal qualities: (1) good work ethics, (2) ability to </a:t>
            </a:r>
            <a:r>
              <a:rPr lang="en-US" sz="2000"/>
              <a:t>learn quickly, (3) attention </a:t>
            </a:r>
            <a:r>
              <a:rPr lang="en-US" sz="2000" dirty="0"/>
              <a:t>to details: do not present materials with typos, errors, or mistakes</a:t>
            </a:r>
            <a:r>
              <a:rPr lang="en-US" sz="2000"/>
              <a:t>, (4) </a:t>
            </a:r>
            <a:r>
              <a:rPr lang="en-US" sz="2000" dirty="0"/>
              <a:t>time management skills over multiple projects</a:t>
            </a:r>
            <a:r>
              <a:rPr lang="en-US" sz="2000"/>
              <a:t>, (5) </a:t>
            </a:r>
            <a:r>
              <a:rPr lang="en-US" sz="2000" dirty="0"/>
              <a:t>manage (your own and supervisors’) expectations and do not burn out</a:t>
            </a:r>
            <a:r>
              <a:rPr lang="en-US" sz="2000"/>
              <a:t>, (6) </a:t>
            </a:r>
            <a:r>
              <a:rPr lang="en-US" sz="2000" dirty="0"/>
              <a:t>demonstrate confidence under pressure, </a:t>
            </a:r>
            <a:r>
              <a:rPr lang="en-US" sz="2000"/>
              <a:t>and (7) </a:t>
            </a:r>
            <a:r>
              <a:rPr lang="en-US" sz="2000" dirty="0"/>
              <a:t>look sharp and smart.</a:t>
            </a:r>
          </a:p>
        </p:txBody>
      </p:sp>
    </p:spTree>
    <p:extLst>
      <p:ext uri="{BB962C8B-B14F-4D97-AF65-F5344CB8AC3E}">
        <p14:creationId xmlns:p14="http://schemas.microsoft.com/office/powerpoint/2010/main" val="20172246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2DCC4-7B7B-BF48-AB30-DB401E314FC1}"/>
              </a:ext>
            </a:extLst>
          </p:cNvPr>
          <p:cNvSpPr>
            <a:spLocks noGrp="1"/>
          </p:cNvSpPr>
          <p:nvPr>
            <p:ph type="title"/>
          </p:nvPr>
        </p:nvSpPr>
        <p:spPr/>
        <p:txBody>
          <a:bodyPr/>
          <a:lstStyle/>
          <a:p>
            <a:r>
              <a:rPr lang="en-US" dirty="0"/>
              <a:t>Getting into banking</a:t>
            </a:r>
          </a:p>
        </p:txBody>
      </p:sp>
      <p:sp>
        <p:nvSpPr>
          <p:cNvPr id="3" name="Content Placeholder 2">
            <a:extLst>
              <a:ext uri="{FF2B5EF4-FFF2-40B4-BE49-F238E27FC236}">
                <a16:creationId xmlns:a16="http://schemas.microsoft.com/office/drawing/2014/main" id="{42F295C6-3ABC-064B-ABB4-CC01580DCAAF}"/>
              </a:ext>
            </a:extLst>
          </p:cNvPr>
          <p:cNvSpPr>
            <a:spLocks noGrp="1"/>
          </p:cNvSpPr>
          <p:nvPr>
            <p:ph idx="1"/>
          </p:nvPr>
        </p:nvSpPr>
        <p:spPr>
          <a:xfrm>
            <a:off x="2589212" y="2133600"/>
            <a:ext cx="8915400" cy="4369942"/>
          </a:xfrm>
        </p:spPr>
        <p:txBody>
          <a:bodyPr>
            <a:normAutofit fontScale="92500" lnSpcReduction="10000"/>
          </a:bodyPr>
          <a:lstStyle/>
          <a:p>
            <a:r>
              <a:rPr lang="en-US" sz="2000" dirty="0"/>
              <a:t>Internship(s) help a lot!  Hiring season now opens early.</a:t>
            </a:r>
          </a:p>
          <a:p>
            <a:r>
              <a:rPr lang="en-US" sz="2000" dirty="0"/>
              <a:t>Google + UVM alum networking + information sessions + coffee chat + mock interviews</a:t>
            </a:r>
          </a:p>
          <a:p>
            <a:r>
              <a:rPr lang="en-US" sz="2000" dirty="0"/>
              <a:t>Diversity programs + hooks: athletes, Greek club ties, special talents, etc.</a:t>
            </a:r>
          </a:p>
          <a:p>
            <a:r>
              <a:rPr lang="en-US" sz="2000" dirty="0"/>
              <a:t>Usual GPA cutoffs for newly graduates: 3.5 for BBs.</a:t>
            </a:r>
          </a:p>
          <a:p>
            <a:r>
              <a:rPr lang="en-US" sz="2000" dirty="0"/>
              <a:t>Detours: GE, Boeing, consulting firms, (real estate) asset management firms, financial advisors, with a MSF or </a:t>
            </a:r>
            <a:r>
              <a:rPr lang="en-US" sz="2000" dirty="0" err="1"/>
              <a:t>Macc</a:t>
            </a:r>
            <a:endParaRPr lang="en-US" sz="2000" dirty="0"/>
          </a:p>
          <a:p>
            <a:r>
              <a:rPr lang="en-US" sz="2000" dirty="0"/>
              <a:t>Early rounds of interviews: fit questions, behavioral questions, technical questions: https://</a:t>
            </a:r>
            <a:r>
              <a:rPr lang="en-US" sz="2000" dirty="0" err="1"/>
              <a:t>olincareers.wustl.edu</a:t>
            </a:r>
            <a:r>
              <a:rPr lang="en-US" sz="2000" dirty="0"/>
              <a:t>/</a:t>
            </a:r>
            <a:r>
              <a:rPr lang="en-US" sz="2000" dirty="0" err="1"/>
              <a:t>SiteCollectionDocuments</a:t>
            </a:r>
            <a:r>
              <a:rPr lang="en-US" sz="2000" dirty="0"/>
              <a:t>/PDFs/WCC/WCC%20Behavioral%20Interview%20Questions%20Guide%202011.pdf</a:t>
            </a:r>
          </a:p>
          <a:p>
            <a:r>
              <a:rPr lang="en-US" sz="2000" dirty="0" err="1"/>
              <a:t>Superday</a:t>
            </a:r>
            <a:r>
              <a:rPr lang="en-US" sz="2000"/>
              <a:t>: likability.</a:t>
            </a:r>
            <a:endParaRPr lang="en-US" sz="2000" dirty="0"/>
          </a:p>
        </p:txBody>
      </p:sp>
    </p:spTree>
    <p:extLst>
      <p:ext uri="{BB962C8B-B14F-4D97-AF65-F5344CB8AC3E}">
        <p14:creationId xmlns:p14="http://schemas.microsoft.com/office/powerpoint/2010/main" val="34296750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Source</a:t>
            </a:r>
          </a:p>
        </p:txBody>
      </p:sp>
      <p:sp>
        <p:nvSpPr>
          <p:cNvPr id="3" name="Content Placeholder 2"/>
          <p:cNvSpPr>
            <a:spLocks noGrp="1"/>
          </p:cNvSpPr>
          <p:nvPr>
            <p:ph idx="1"/>
          </p:nvPr>
        </p:nvSpPr>
        <p:spPr/>
        <p:txBody>
          <a:bodyPr/>
          <a:lstStyle/>
          <a:p>
            <a:r>
              <a:rPr lang="en-US" dirty="0"/>
              <a:t>Boot (2000), Relationship banking: What do we know? </a:t>
            </a:r>
            <a:r>
              <a:rPr lang="en-US" i="1" dirty="0"/>
              <a:t>Journal of Financial Intermediation</a:t>
            </a:r>
            <a:r>
              <a:rPr lang="en-US" dirty="0"/>
              <a:t>.</a:t>
            </a:r>
          </a:p>
        </p:txBody>
      </p:sp>
    </p:spTree>
    <p:extLst>
      <p:ext uri="{BB962C8B-B14F-4D97-AF65-F5344CB8AC3E}">
        <p14:creationId xmlns:p14="http://schemas.microsoft.com/office/powerpoint/2010/main" val="1532337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main areas of investment banking</a:t>
            </a:r>
          </a:p>
        </p:txBody>
      </p:sp>
      <p:sp>
        <p:nvSpPr>
          <p:cNvPr id="3" name="Content Placeholder 2"/>
          <p:cNvSpPr>
            <a:spLocks noGrp="1"/>
          </p:cNvSpPr>
          <p:nvPr>
            <p:ph idx="1"/>
          </p:nvPr>
        </p:nvSpPr>
        <p:spPr>
          <a:xfrm>
            <a:off x="2589212" y="1633728"/>
            <a:ext cx="8915400" cy="4867656"/>
          </a:xfrm>
        </p:spPr>
        <p:txBody>
          <a:bodyPr>
            <a:normAutofit/>
          </a:bodyPr>
          <a:lstStyle/>
          <a:p>
            <a:r>
              <a:rPr lang="en-US" sz="2000" dirty="0"/>
              <a:t>1. Core or traditional IB (within the division of </a:t>
            </a:r>
            <a:r>
              <a:rPr lang="en-US" sz="2000" dirty="0">
                <a:solidFill>
                  <a:srgbClr val="0070C0"/>
                </a:solidFill>
              </a:rPr>
              <a:t>IBD</a:t>
            </a:r>
            <a:r>
              <a:rPr lang="en-US" sz="2000" dirty="0"/>
              <a:t>: Investment Banking Division): </a:t>
            </a:r>
          </a:p>
          <a:p>
            <a:pPr lvl="1"/>
            <a:r>
              <a:rPr lang="en-US" sz="2000" dirty="0"/>
              <a:t>(1) underwriting services: act as an intermediary and assist firms (and governments ) raising capital in the form of equity, debt, or hybrid on financial markets</a:t>
            </a:r>
          </a:p>
          <a:p>
            <a:pPr lvl="1"/>
            <a:r>
              <a:rPr lang="en-US" sz="2000" dirty="0"/>
              <a:t>(2) advisory services: act as an advisor and assist clients in transactions such as mergers and acquisitions (M&amp;As), debt restructuring, financial strategies, takeover defense, ownership restructuring, etc.</a:t>
            </a:r>
          </a:p>
          <a:p>
            <a:pPr lvl="1"/>
            <a:r>
              <a:rPr lang="en-US" sz="2000" dirty="0"/>
              <a:t>Some bankers define investment banking in a rather narrow sense and  define investment banking as performing the two core basic functions: capital raising/underwriting and advisory.</a:t>
            </a:r>
          </a:p>
        </p:txBody>
      </p:sp>
    </p:spTree>
    <p:extLst>
      <p:ext uri="{BB962C8B-B14F-4D97-AF65-F5344CB8AC3E}">
        <p14:creationId xmlns:p14="http://schemas.microsoft.com/office/powerpoint/2010/main" val="526827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main areas of investing banking, II</a:t>
            </a:r>
          </a:p>
        </p:txBody>
      </p:sp>
      <p:sp>
        <p:nvSpPr>
          <p:cNvPr id="3" name="Content Placeholder 2"/>
          <p:cNvSpPr>
            <a:spLocks noGrp="1"/>
          </p:cNvSpPr>
          <p:nvPr>
            <p:ph idx="1"/>
          </p:nvPr>
        </p:nvSpPr>
        <p:spPr>
          <a:xfrm>
            <a:off x="2589212" y="2002536"/>
            <a:ext cx="8915400" cy="4379976"/>
          </a:xfrm>
        </p:spPr>
        <p:txBody>
          <a:bodyPr>
            <a:normAutofit lnSpcReduction="10000"/>
          </a:bodyPr>
          <a:lstStyle/>
          <a:p>
            <a:r>
              <a:rPr lang="en-US" sz="2000" dirty="0"/>
              <a:t>2. Sales &amp; Trading, and brokerage: distribution, sales, and market making for the securities underwritten by the bank, purchase or sell securities using the bank’s own money (proprietary trading) or on behalf of clients (brokerage).</a:t>
            </a:r>
          </a:p>
          <a:p>
            <a:r>
              <a:rPr lang="en-US" sz="2000" dirty="0"/>
              <a:t>3. Asset management: managing clients’ money via traditional vehicles such as mutual funds and annuities (called traditional asset management) or via private equity funds, hedge funds, and real estate funds (called alternative asset management).</a:t>
            </a:r>
          </a:p>
          <a:p>
            <a:r>
              <a:rPr lang="en-US" sz="2000" dirty="0"/>
              <a:t>4. Research (e.g., Equity Research): providing research support and analyst coverage.  </a:t>
            </a:r>
          </a:p>
          <a:p>
            <a:r>
              <a:rPr lang="en-US" sz="2000" dirty="0"/>
              <a:t>Chinese walls: IBD is separated from the public side of the bank (e.g., research division and sales &amp; trading) to mitigate conflicts of interests.</a:t>
            </a:r>
          </a:p>
          <a:p>
            <a:endParaRPr lang="en-US" dirty="0"/>
          </a:p>
        </p:txBody>
      </p:sp>
    </p:spTree>
    <p:extLst>
      <p:ext uri="{BB962C8B-B14F-4D97-AF65-F5344CB8AC3E}">
        <p14:creationId xmlns:p14="http://schemas.microsoft.com/office/powerpoint/2010/main" val="685073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2E04E-178A-664B-9F7A-F58AECBF1C37}"/>
              </a:ext>
            </a:extLst>
          </p:cNvPr>
          <p:cNvSpPr>
            <a:spLocks noGrp="1"/>
          </p:cNvSpPr>
          <p:nvPr>
            <p:ph type="title"/>
          </p:nvPr>
        </p:nvSpPr>
        <p:spPr/>
        <p:txBody>
          <a:bodyPr/>
          <a:lstStyle/>
          <a:p>
            <a:r>
              <a:rPr lang="en-US" dirty="0"/>
              <a:t>MS stopped coverage of Tesla</a:t>
            </a:r>
          </a:p>
        </p:txBody>
      </p:sp>
      <p:sp>
        <p:nvSpPr>
          <p:cNvPr id="3" name="Content Placeholder 2">
            <a:extLst>
              <a:ext uri="{FF2B5EF4-FFF2-40B4-BE49-F238E27FC236}">
                <a16:creationId xmlns:a16="http://schemas.microsoft.com/office/drawing/2014/main" id="{DABC46AE-386A-C04C-BA72-7B60F6A3EE7E}"/>
              </a:ext>
            </a:extLst>
          </p:cNvPr>
          <p:cNvSpPr>
            <a:spLocks noGrp="1"/>
          </p:cNvSpPr>
          <p:nvPr>
            <p:ph idx="1"/>
          </p:nvPr>
        </p:nvSpPr>
        <p:spPr/>
        <p:txBody>
          <a:bodyPr>
            <a:noAutofit/>
          </a:bodyPr>
          <a:lstStyle/>
          <a:p>
            <a:r>
              <a:rPr lang="en-US" sz="2200" dirty="0"/>
              <a:t>Brokerage Morgan Stanley has halted equity coverage on Tesla Inc, potentially a sign the U.S. bank may be doing business directly with the electric carmaker as it explores options to go private.</a:t>
            </a:r>
          </a:p>
          <a:p>
            <a:r>
              <a:rPr lang="en-US" sz="2200" dirty="0"/>
              <a:t>Goldman Sachs dropped its coverage of Tesla last week shortly before confirming it was acting as a financial adviser on a matter related to the automaker.</a:t>
            </a:r>
          </a:p>
          <a:p>
            <a:r>
              <a:rPr lang="en-US" sz="2200" dirty="0"/>
              <a:t>Morgan Stanley's website showed Tesla had been moved to "Not Rated" from "Equal-weight" on Tuesday.</a:t>
            </a:r>
          </a:p>
          <a:p>
            <a:r>
              <a:rPr lang="en-US" sz="2200" dirty="0"/>
              <a:t>Source: Reuters, 08/21/2018</a:t>
            </a:r>
          </a:p>
        </p:txBody>
      </p:sp>
    </p:spTree>
    <p:extLst>
      <p:ext uri="{BB962C8B-B14F-4D97-AF65-F5344CB8AC3E}">
        <p14:creationId xmlns:p14="http://schemas.microsoft.com/office/powerpoint/2010/main" val="1693992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Adverse selection</a:t>
            </a:r>
          </a:p>
        </p:txBody>
      </p:sp>
      <p:sp>
        <p:nvSpPr>
          <p:cNvPr id="3" name="Content Placeholder 2"/>
          <p:cNvSpPr>
            <a:spLocks noGrp="1"/>
          </p:cNvSpPr>
          <p:nvPr>
            <p:ph idx="1"/>
          </p:nvPr>
        </p:nvSpPr>
        <p:spPr>
          <a:xfrm>
            <a:off x="2589212" y="1658112"/>
            <a:ext cx="8915400" cy="4791456"/>
          </a:xfrm>
        </p:spPr>
        <p:txBody>
          <a:bodyPr>
            <a:normAutofit fontScale="92500" lnSpcReduction="10000"/>
          </a:bodyPr>
          <a:lstStyle/>
          <a:p>
            <a:r>
              <a:rPr lang="en-US" dirty="0"/>
              <a:t>Suppose that you have $100,000 in your pocket.  Two people approach you and want to borrow $100,000 from you.  After some research, you find one to be credit worthy and the other is not.  All other things being equal, whom would you lend to?</a:t>
            </a:r>
          </a:p>
          <a:p>
            <a:r>
              <a:rPr lang="en-US" dirty="0"/>
              <a:t>The above process involves “screening.”  That is, separating good apples from bad ones.</a:t>
            </a:r>
          </a:p>
          <a:p>
            <a:r>
              <a:rPr lang="en-US" dirty="0"/>
              <a:t>The above process is also costly because your research and investigation requires time, efforts, and possibly fees for acquiring information.</a:t>
            </a:r>
          </a:p>
          <a:p>
            <a:r>
              <a:rPr lang="en-US" dirty="0"/>
              <a:t>The need to screen is due to the fact that you know less about the borrowers than borrowers know about themselves; this is one form of “informational asymmetry.”</a:t>
            </a:r>
          </a:p>
          <a:p>
            <a:r>
              <a:rPr lang="en-US" dirty="0"/>
              <a:t>This particular form of informational asymmetry is also called adverse selection.</a:t>
            </a:r>
          </a:p>
          <a:p>
            <a:r>
              <a:rPr lang="en-US" dirty="0"/>
              <a:t>Adverse selection: the problem of distinguishing a good feature from a bad feature.</a:t>
            </a:r>
          </a:p>
          <a:p>
            <a:r>
              <a:rPr lang="en-US" dirty="0"/>
              <a:t>In short: costly screening is used to deal with adverse selection </a:t>
            </a:r>
            <a:r>
              <a:rPr lang="en-US" dirty="0">
                <a:solidFill>
                  <a:srgbClr val="0070C0"/>
                </a:solidFill>
              </a:rPr>
              <a:t>before</a:t>
            </a:r>
            <a:r>
              <a:rPr lang="en-US" dirty="0"/>
              <a:t> you make the loan.</a:t>
            </a:r>
          </a:p>
        </p:txBody>
      </p:sp>
    </p:spTree>
    <p:extLst>
      <p:ext uri="{BB962C8B-B14F-4D97-AF65-F5344CB8AC3E}">
        <p14:creationId xmlns:p14="http://schemas.microsoft.com/office/powerpoint/2010/main" val="1683511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Moral hazard</a:t>
            </a:r>
          </a:p>
        </p:txBody>
      </p:sp>
      <p:sp>
        <p:nvSpPr>
          <p:cNvPr id="3" name="Content Placeholder 2"/>
          <p:cNvSpPr>
            <a:spLocks noGrp="1"/>
          </p:cNvSpPr>
          <p:nvPr>
            <p:ph idx="1"/>
          </p:nvPr>
        </p:nvSpPr>
        <p:spPr>
          <a:xfrm>
            <a:off x="2589212" y="2133600"/>
            <a:ext cx="8915400" cy="4075176"/>
          </a:xfrm>
        </p:spPr>
        <p:txBody>
          <a:bodyPr/>
          <a:lstStyle/>
          <a:p>
            <a:r>
              <a:rPr lang="en-US" dirty="0"/>
              <a:t>Suppose that you lend $100,000 to someone who seems to be credit worthy (but you cannot be entirely sure).  Do you have incentive to monitor how he/she would use the money if you are able to terminate the loan whenever you find the money is not used in a prudent way or he/she becomes less credit worthy?</a:t>
            </a:r>
          </a:p>
          <a:p>
            <a:r>
              <a:rPr lang="en-US" dirty="0"/>
              <a:t>The above process involves costly monitoring.</a:t>
            </a:r>
          </a:p>
          <a:p>
            <a:r>
              <a:rPr lang="en-US" dirty="0"/>
              <a:t>Costly monitoring is needed </a:t>
            </a:r>
            <a:r>
              <a:rPr lang="en-US" dirty="0">
                <a:solidFill>
                  <a:srgbClr val="0070C0"/>
                </a:solidFill>
              </a:rPr>
              <a:t>after</a:t>
            </a:r>
            <a:r>
              <a:rPr lang="en-US" dirty="0"/>
              <a:t> the loan was made to deal with another form of informational asymmetry: the borrower knows more about him/herself than us regarding to his/her incentives, the use of the fund, activities, performance, and credit condition.  </a:t>
            </a:r>
          </a:p>
          <a:p>
            <a:r>
              <a:rPr lang="en-US" dirty="0"/>
              <a:t>Moral hazard: an economic agent (e.g., borrower) may take on excessive risk if that risk is not entirely born by the agent, say due to limited liability.</a:t>
            </a:r>
          </a:p>
          <a:p>
            <a:endParaRPr lang="en-US" dirty="0"/>
          </a:p>
          <a:p>
            <a:endParaRPr lang="en-US" dirty="0"/>
          </a:p>
          <a:p>
            <a:endParaRPr lang="en-US" dirty="0"/>
          </a:p>
        </p:txBody>
      </p:sp>
    </p:spTree>
    <p:extLst>
      <p:ext uri="{BB962C8B-B14F-4D97-AF65-F5344CB8AC3E}">
        <p14:creationId xmlns:p14="http://schemas.microsoft.com/office/powerpoint/2010/main" val="1334339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relationship banking?</a:t>
            </a:r>
          </a:p>
        </p:txBody>
      </p:sp>
      <p:sp>
        <p:nvSpPr>
          <p:cNvPr id="3" name="Content Placeholder 2"/>
          <p:cNvSpPr>
            <a:spLocks noGrp="1"/>
          </p:cNvSpPr>
          <p:nvPr>
            <p:ph idx="1"/>
          </p:nvPr>
        </p:nvSpPr>
        <p:spPr>
          <a:xfrm>
            <a:off x="2589212" y="2133599"/>
            <a:ext cx="8915400" cy="4246179"/>
          </a:xfrm>
        </p:spPr>
        <p:txBody>
          <a:bodyPr>
            <a:normAutofit fontScale="92500" lnSpcReduction="10000"/>
          </a:bodyPr>
          <a:lstStyle/>
          <a:p>
            <a:r>
              <a:rPr lang="en-US" dirty="0"/>
              <a:t>Commercial banks emerge as an effective solution to the discussed problems: adverse selection + moral hazard = informational asymmetry problems (a type of market friction).</a:t>
            </a:r>
          </a:p>
          <a:p>
            <a:r>
              <a:rPr lang="en-US" dirty="0"/>
              <a:t>Banks have economy of scale in providing screening and monitoring services: instead of many small depositors performing their screening and monitoring (read redundancy), a bank can consolidate these efforts in a much more efficient way.</a:t>
            </a:r>
          </a:p>
          <a:p>
            <a:r>
              <a:rPr lang="en-US" dirty="0"/>
              <a:t>When borrowers deal with a small number of banks (instead of a large number of small lenders/depositors), there would be more repeated interactions between borrowers and banks.</a:t>
            </a:r>
          </a:p>
          <a:p>
            <a:r>
              <a:rPr lang="en-US" dirty="0"/>
              <a:t>This gives rise to a long-term borrower-bank relationship.</a:t>
            </a:r>
          </a:p>
          <a:p>
            <a:r>
              <a:rPr lang="en-US" dirty="0"/>
              <a:t>The main benefit of relationship banking: better and longer relationship, more knowledgeable about borrowers, less informational asymmetry, less costly to underwriting loans, and lower cost of debt.</a:t>
            </a:r>
          </a:p>
          <a:p>
            <a:r>
              <a:rPr lang="en-US" dirty="0">
                <a:solidFill>
                  <a:srgbClr val="FF0000"/>
                </a:solidFill>
              </a:rPr>
              <a:t>Question: </a:t>
            </a:r>
            <a:r>
              <a:rPr lang="en-US">
                <a:solidFill>
                  <a:schemeClr val="tx1"/>
                </a:solidFill>
              </a:rPr>
              <a:t>P2P lending?</a:t>
            </a:r>
            <a:endParaRPr lang="en-US" dirty="0">
              <a:solidFill>
                <a:srgbClr val="FF0000"/>
              </a:solidFill>
            </a:endParaRPr>
          </a:p>
        </p:txBody>
      </p:sp>
    </p:spTree>
    <p:extLst>
      <p:ext uri="{BB962C8B-B14F-4D97-AF65-F5344CB8AC3E}">
        <p14:creationId xmlns:p14="http://schemas.microsoft.com/office/powerpoint/2010/main" val="505498054"/>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927</TotalTime>
  <Words>3362</Words>
  <Application>Microsoft Macintosh PowerPoint</Application>
  <PresentationFormat>Widescreen</PresentationFormat>
  <Paragraphs>204</Paragraphs>
  <Slides>35</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Calibri</vt:lpstr>
      <vt:lpstr>Cambria Math</vt:lpstr>
      <vt:lpstr>Century Gothic</vt:lpstr>
      <vt:lpstr>Mangal</vt:lpstr>
      <vt:lpstr>Wingdings 3</vt:lpstr>
      <vt:lpstr>Wisp</vt:lpstr>
      <vt:lpstr>Investment banking &amp;  the financial economics of banking</vt:lpstr>
      <vt:lpstr>Outline</vt:lpstr>
      <vt:lpstr>Commercial banking vs. investment banking</vt:lpstr>
      <vt:lpstr>4 main areas of investment banking</vt:lpstr>
      <vt:lpstr>4 main areas of investing banking, II</vt:lpstr>
      <vt:lpstr>MS stopped coverage of Tesla</vt:lpstr>
      <vt:lpstr>Adverse selection</vt:lpstr>
      <vt:lpstr>Moral hazard</vt:lpstr>
      <vt:lpstr>Why relationship banking?</vt:lpstr>
      <vt:lpstr>Why investment banks?</vt:lpstr>
      <vt:lpstr>Due diligence</vt:lpstr>
      <vt:lpstr>IB relationship banking</vt:lpstr>
      <vt:lpstr>The other side of the same coin</vt:lpstr>
      <vt:lpstr>When relationship disappeared</vt:lpstr>
      <vt:lpstr>Relationship banking ≈confidant</vt:lpstr>
      <vt:lpstr>Personal relationship matters</vt:lpstr>
      <vt:lpstr>Another example:  IB and informational asymmetry</vt:lpstr>
      <vt:lpstr>IB as a broker, too</vt:lpstr>
      <vt:lpstr>Similarity between Goldman Sachs and Amazon.com</vt:lpstr>
      <vt:lpstr>League table</vt:lpstr>
      <vt:lpstr>The businesses of an IB  (from GS’s website)</vt:lpstr>
      <vt:lpstr>3D (2D) matrix</vt:lpstr>
      <vt:lpstr>Barclays’ industry groups (IBD)</vt:lpstr>
      <vt:lpstr>Industry groups</vt:lpstr>
      <vt:lpstr>Barclays’ product groups (IBD)</vt:lpstr>
      <vt:lpstr>Product groups</vt:lpstr>
      <vt:lpstr>Underwriting vs. best efforts</vt:lpstr>
      <vt:lpstr>The organizational structure of JPM</vt:lpstr>
      <vt:lpstr>A possible structure of a deal team</vt:lpstr>
      <vt:lpstr>Another common grouping of jobs</vt:lpstr>
      <vt:lpstr>IB job hierarchy</vt:lpstr>
      <vt:lpstr>Full service vs. boutique</vt:lpstr>
      <vt:lpstr>Keys to professional success</vt:lpstr>
      <vt:lpstr>Getting into banking</vt:lpstr>
      <vt:lpstr>Source</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Investing banking &amp;  the financial economics of banking</dc:title>
  <dc:creator>Microsoft Office User</dc:creator>
  <cp:lastModifiedBy>Microsoft Office User</cp:lastModifiedBy>
  <cp:revision>144</cp:revision>
  <dcterms:created xsi:type="dcterms:W3CDTF">2017-10-07T11:55:35Z</dcterms:created>
  <dcterms:modified xsi:type="dcterms:W3CDTF">2019-08-26T17:27:57Z</dcterms:modified>
</cp:coreProperties>
</file>